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1"/>
  </p:sldMasterIdLst>
  <p:notesMasterIdLst>
    <p:notesMasterId r:id="rId20"/>
  </p:notesMasterIdLst>
  <p:sldIdLst>
    <p:sldId id="263" r:id="rId2"/>
    <p:sldId id="279" r:id="rId3"/>
    <p:sldId id="264" r:id="rId4"/>
    <p:sldId id="265" r:id="rId5"/>
    <p:sldId id="267" r:id="rId6"/>
    <p:sldId id="268" r:id="rId7"/>
    <p:sldId id="269" r:id="rId8"/>
    <p:sldId id="285" r:id="rId9"/>
    <p:sldId id="286" r:id="rId10"/>
    <p:sldId id="278" r:id="rId11"/>
    <p:sldId id="280" r:id="rId12"/>
    <p:sldId id="288" r:id="rId13"/>
    <p:sldId id="289" r:id="rId14"/>
    <p:sldId id="287" r:id="rId15"/>
    <p:sldId id="281" r:id="rId16"/>
    <p:sldId id="284" r:id="rId17"/>
    <p:sldId id="277"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Roboto" panose="02000000000000000000" pitchFamily="2" charset="0"/>
      <p:regular r:id="rId27"/>
      <p:bold r:id="rId28"/>
      <p:italic r:id="rId29"/>
      <p:boldItalic r:id="rId30"/>
    </p:embeddedFont>
    <p:embeddedFont>
      <p:font typeface="Roboto Light" panose="02000000000000000000" pitchFamily="2" charset="0"/>
      <p:regular r:id="rId31"/>
      <p:italic r:id="rId32"/>
    </p:embeddedFont>
    <p:embeddedFont>
      <p:font typeface="SF Pro Display Light" pitchFamily="2" charset="0"/>
      <p:regular r:id="rId33"/>
      <p:italic r:id="rId34"/>
    </p:embeddedFont>
    <p:embeddedFont>
      <p:font typeface="Tw Cen MT" panose="020B0602020104020603" pitchFamily="34" charset="77"/>
      <p:regular r:id="rId35"/>
      <p:bold r:id="rId36"/>
      <p:italic r:id="rId37"/>
      <p:boldItalic r:id="rId3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d22aeOlrs19k5qbMvfF0w==" hashData="AQDfCrcfkMpBWJT092iKXDXc+oNfZec8VQ5XiTBHRR6VQFQIGCiH48Gi0rDo88lzmqzHjK3Dcia41KkXsjC2R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rd &amp; Bird" initials="B&amp;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C88"/>
    <a:srgbClr val="001B7A"/>
    <a:srgbClr val="000E47"/>
    <a:srgbClr val="000D3B"/>
    <a:srgbClr val="0D347A"/>
    <a:srgbClr val="060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237"/>
  </p:normalViewPr>
  <p:slideViewPr>
    <p:cSldViewPr snapToGrid="0" snapToObjects="1">
      <p:cViewPr varScale="1">
        <p:scale>
          <a:sx n="158" d="100"/>
          <a:sy n="158" d="100"/>
        </p:scale>
        <p:origin x="78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4BA94-D158-C049-ABBF-2EE12C42DEA3}" type="datetimeFigureOut">
              <a:rPr lang="fr-FR" smtClean="0"/>
              <a:t>03/06/2021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532DA-7D6A-474C-8AB2-CC71FF29D522}" type="slidenum">
              <a:rPr lang="fr-FR" smtClean="0"/>
              <a:t>‹N°›</a:t>
            </a:fld>
            <a:endParaRPr lang="fr-FR"/>
          </a:p>
        </p:txBody>
      </p:sp>
    </p:spTree>
    <p:extLst>
      <p:ext uri="{BB962C8B-B14F-4D97-AF65-F5344CB8AC3E}">
        <p14:creationId xmlns:p14="http://schemas.microsoft.com/office/powerpoint/2010/main" val="157988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532DA-7D6A-474C-8AB2-CC71FF29D522}" type="slidenum">
              <a:rPr lang="fr-FR" smtClean="0"/>
              <a:t>3</a:t>
            </a:fld>
            <a:endParaRPr lang="fr-FR"/>
          </a:p>
        </p:txBody>
      </p:sp>
    </p:spTree>
    <p:extLst>
      <p:ext uri="{BB962C8B-B14F-4D97-AF65-F5344CB8AC3E}">
        <p14:creationId xmlns:p14="http://schemas.microsoft.com/office/powerpoint/2010/main" val="318736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532DA-7D6A-474C-8AB2-CC71FF29D522}" type="slidenum">
              <a:rPr lang="fr-FR" smtClean="0"/>
              <a:t>4</a:t>
            </a:fld>
            <a:endParaRPr lang="fr-FR"/>
          </a:p>
        </p:txBody>
      </p:sp>
    </p:spTree>
    <p:extLst>
      <p:ext uri="{BB962C8B-B14F-4D97-AF65-F5344CB8AC3E}">
        <p14:creationId xmlns:p14="http://schemas.microsoft.com/office/powerpoint/2010/main" val="159721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532DA-7D6A-474C-8AB2-CC71FF29D522}" type="slidenum">
              <a:rPr lang="fr-FR" smtClean="0"/>
              <a:t>5</a:t>
            </a:fld>
            <a:endParaRPr lang="fr-FR"/>
          </a:p>
        </p:txBody>
      </p:sp>
    </p:spTree>
    <p:extLst>
      <p:ext uri="{BB962C8B-B14F-4D97-AF65-F5344CB8AC3E}">
        <p14:creationId xmlns:p14="http://schemas.microsoft.com/office/powerpoint/2010/main" val="198407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532DA-7D6A-474C-8AB2-CC71FF29D522}" type="slidenum">
              <a:rPr lang="fr-FR" smtClean="0"/>
              <a:t>12</a:t>
            </a:fld>
            <a:endParaRPr lang="fr-FR"/>
          </a:p>
        </p:txBody>
      </p:sp>
    </p:spTree>
    <p:extLst>
      <p:ext uri="{BB962C8B-B14F-4D97-AF65-F5344CB8AC3E}">
        <p14:creationId xmlns:p14="http://schemas.microsoft.com/office/powerpoint/2010/main" val="235774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532DA-7D6A-474C-8AB2-CC71FF29D522}" type="slidenum">
              <a:rPr lang="fr-FR" smtClean="0"/>
              <a:t>13</a:t>
            </a:fld>
            <a:endParaRPr lang="fr-FR"/>
          </a:p>
        </p:txBody>
      </p:sp>
    </p:spTree>
    <p:extLst>
      <p:ext uri="{BB962C8B-B14F-4D97-AF65-F5344CB8AC3E}">
        <p14:creationId xmlns:p14="http://schemas.microsoft.com/office/powerpoint/2010/main" val="2137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532DA-7D6A-474C-8AB2-CC71FF29D522}" type="slidenum">
              <a:rPr lang="fr-FR" smtClean="0"/>
              <a:t>14</a:t>
            </a:fld>
            <a:endParaRPr lang="fr-FR"/>
          </a:p>
        </p:txBody>
      </p:sp>
    </p:spTree>
    <p:extLst>
      <p:ext uri="{BB962C8B-B14F-4D97-AF65-F5344CB8AC3E}">
        <p14:creationId xmlns:p14="http://schemas.microsoft.com/office/powerpoint/2010/main" val="301147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6/3/21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56005813"/>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6/3/21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71927522"/>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6/3/21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75521125"/>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6/3/21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3508539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6/3/21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53024071"/>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6/3/21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3890406"/>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6/3/21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39526313"/>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6/3/21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72715385"/>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6/3/21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8086356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6/3/21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891691584"/>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6/3/21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790049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6/3/21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260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hf sldNum="0" hd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olidarites-sante.gouv.fr/archives/loi-relative-a-l-adaptation-de-la-societe-au-vieillissement/article/personnes-agees-les-chiffres-cles" TargetMode="External"/><Relationship Id="rId7" Type="http://schemas.openxmlformats.org/officeDocument/2006/relationships/image" Target="../media/image19.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gi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30.jpg"/><Relationship Id="rId9" Type="http://schemas.openxmlformats.org/officeDocument/2006/relationships/image" Target="../media/image3.gif"/></Relationships>
</file>

<file path=ppt/slides/_rels/slide1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s://www.legifrance.gouv.fr/codes/article_lc/LEGIARTI000041467320/"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jpg"/><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3.jpeg"/><Relationship Id="rId10" Type="http://schemas.openxmlformats.org/officeDocument/2006/relationships/image" Target="../media/image3.gif"/><Relationship Id="rId4" Type="http://schemas.openxmlformats.org/officeDocument/2006/relationships/image" Target="../media/image32.jp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mailto:backoffice@3colonnes.org"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gif"/><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gif"/><Relationship Id="rId4" Type="http://schemas.openxmlformats.org/officeDocument/2006/relationships/hyperlink" Target="https://www.insee.fr/fr/statistiques/1906664?sommaire=1906743" TargetMode="Externa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capretraite.fr/wp-content/uploads/2016/04/etude-penurie-mdr.pdf" TargetMode="External"/><Relationship Id="rId10" Type="http://schemas.openxmlformats.org/officeDocument/2006/relationships/image" Target="../media/image3.gif"/><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hyperlink" Target="https://www.dossierfamilial.com/social-sante/hebergement/la-tarification-des-ehpad-en-france-focus-sur-les-systemes-actuels-et-tarifs-appliques-424578#page-article" TargetMode="Externa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3.gif"/><Relationship Id="rId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hyperlink" Target="http://leparticulier.lefigaro.fr/article/le-prix-d-un-ehpad-est-30-plus-cher-que-la-retraite-moyenne-des-seniors/" TargetMode="Externa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lavieimmo.com/mieux-habiter/meme-s-ils-perdent-leur-autonomie-les-seniors-souhaitent-vivre-le-plus-longtemps-possible-chez-eux-44066.html" TargetMode="External"/><Relationship Id="rId7"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gif"/><Relationship Id="rId4" Type="http://schemas.openxmlformats.org/officeDocument/2006/relationships/hyperlink" Target="https://www.nouvelobs.com/logement/20130320.OBS2509/j-y-suis-j-y-reste-ces-personnes-agees-qui-disent-non-aux-maisons-de-retraites.html#:~:text=En%20France%2C%2080%20%25%20des%20personnes,T%C3%A9moignages%20et%20explications.&amp;text=Si%2080%20%25%20des%20personnes%20%C3%A2g%C3%A9es,hospice%2C%20maison%20de%20retraite%E2%80%A6)" TargetMode="Externa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27.jp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3A91B-43DB-F74A-9FD1-A62582DD13FB}"/>
              </a:ext>
            </a:extLst>
          </p:cNvPr>
          <p:cNvSpPr>
            <a:spLocks noGrp="1"/>
          </p:cNvSpPr>
          <p:nvPr>
            <p:ph type="title"/>
          </p:nvPr>
        </p:nvSpPr>
        <p:spPr>
          <a:xfrm>
            <a:off x="1066800" y="520147"/>
            <a:ext cx="10058400" cy="1450757"/>
          </a:xfrm>
        </p:spPr>
        <p:txBody>
          <a:bodyPr anchor="ctr">
            <a:normAutofit/>
          </a:bodyPr>
          <a:lstStyle/>
          <a:p>
            <a:pPr algn="ctr">
              <a:lnSpc>
                <a:spcPct val="100000"/>
              </a:lnSpc>
              <a:spcAft>
                <a:spcPts val="30"/>
              </a:spcAft>
            </a:pPr>
            <a:r>
              <a:rPr lang="fr-FR" sz="2350" dirty="0">
                <a:solidFill>
                  <a:srgbClr val="0600A9"/>
                </a:solidFill>
                <a:latin typeface="Calibri" panose="020F0502020204030204" pitchFamily="34" charset="0"/>
                <a:ea typeface="Roboto" panose="02000000000000000000" pitchFamily="2" charset="0"/>
                <a:cs typeface="Calibri" panose="020F0502020204030204" pitchFamily="34" charset="0"/>
              </a:rPr>
              <a:t>Économie solidaire du maintien au domicile</a:t>
            </a:r>
            <a:br>
              <a:rPr lang="fr-FR" sz="1300" b="1" dirty="0">
                <a:solidFill>
                  <a:srgbClr val="0600A9"/>
                </a:solidFill>
                <a:latin typeface="Calibri" panose="020F0502020204030204" pitchFamily="34" charset="0"/>
                <a:ea typeface="Roboto" panose="02000000000000000000" pitchFamily="2" charset="0"/>
                <a:cs typeface="Calibri" panose="020F0502020204030204" pitchFamily="34" charset="0"/>
              </a:rPr>
            </a:br>
            <a:r>
              <a:rPr lang="fr-FR" sz="3600" b="1" dirty="0">
                <a:solidFill>
                  <a:srgbClr val="0600A9"/>
                </a:solidFill>
                <a:latin typeface="Calibri" panose="020F0502020204030204" pitchFamily="34" charset="0"/>
                <a:ea typeface="Roboto" panose="02000000000000000000" pitchFamily="2" charset="0"/>
                <a:cs typeface="Calibri" panose="020F0502020204030204" pitchFamily="34" charset="0"/>
              </a:rPr>
              <a:t>SCIC LES 3 COLONNES</a:t>
            </a:r>
          </a:p>
        </p:txBody>
      </p:sp>
      <p:grpSp>
        <p:nvGrpSpPr>
          <p:cNvPr id="26" name="Groupe 25">
            <a:extLst>
              <a:ext uri="{FF2B5EF4-FFF2-40B4-BE49-F238E27FC236}">
                <a16:creationId xmlns:a16="http://schemas.microsoft.com/office/drawing/2014/main" id="{A3FE5F2D-5829-7240-88B0-334B55837F41}"/>
              </a:ext>
            </a:extLst>
          </p:cNvPr>
          <p:cNvGrpSpPr/>
          <p:nvPr/>
        </p:nvGrpSpPr>
        <p:grpSpPr>
          <a:xfrm>
            <a:off x="4528234" y="1853381"/>
            <a:ext cx="3135531" cy="2625835"/>
            <a:chOff x="1043769" y="1796899"/>
            <a:chExt cx="4264278" cy="3437165"/>
          </a:xfrm>
        </p:grpSpPr>
        <p:sp>
          <p:nvSpPr>
            <p:cNvPr id="25" name="Ellipse 24">
              <a:extLst>
                <a:ext uri="{FF2B5EF4-FFF2-40B4-BE49-F238E27FC236}">
                  <a16:creationId xmlns:a16="http://schemas.microsoft.com/office/drawing/2014/main" id="{FC2A668C-75A6-5E44-BB1A-666878575889}"/>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lampe, lumière&#10;&#10;Description générée automatiquement">
              <a:extLst>
                <a:ext uri="{FF2B5EF4-FFF2-40B4-BE49-F238E27FC236}">
                  <a16:creationId xmlns:a16="http://schemas.microsoft.com/office/drawing/2014/main" id="{FEAABA5F-A441-8A45-81AB-CEC122EFF2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12" name="Titre 1">
            <a:extLst>
              <a:ext uri="{FF2B5EF4-FFF2-40B4-BE49-F238E27FC236}">
                <a16:creationId xmlns:a16="http://schemas.microsoft.com/office/drawing/2014/main" id="{39774F35-282C-3240-883B-D68D50375A90}"/>
              </a:ext>
            </a:extLst>
          </p:cNvPr>
          <p:cNvSpPr txBox="1">
            <a:spLocks/>
          </p:cNvSpPr>
          <p:nvPr/>
        </p:nvSpPr>
        <p:spPr>
          <a:xfrm>
            <a:off x="1209038" y="5377289"/>
            <a:ext cx="9773920" cy="146077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lnSpc>
                <a:spcPct val="100000"/>
              </a:lnSpc>
            </a:pPr>
            <a:r>
              <a:rPr lang="fr-FR" sz="1600" dirty="0">
                <a:solidFill>
                  <a:srgbClr val="333333"/>
                </a:solidFill>
                <a:latin typeface="Calibri" panose="020F0502020204030204" pitchFamily="34" charset="0"/>
                <a:ea typeface="Roboto" panose="02000000000000000000" pitchFamily="2" charset="0"/>
                <a:cs typeface="Calibri" panose="020F0502020204030204" pitchFamily="34" charset="0"/>
              </a:rPr>
              <a:t>Des exemplaires du Prospectus approuvé par l’Autorité des marchés financiers sous le numéro 21 – 164 sont disponibles sans frais et sur simple demande auprès de la société LES 3 COLONNES, ainsi que sur les sites Internet www.3colonnes.com et </a:t>
            </a:r>
            <a:r>
              <a:rPr lang="fr-FR" sz="1600" dirty="0" err="1">
                <a:solidFill>
                  <a:srgbClr val="333333"/>
                </a:solidFill>
                <a:latin typeface="Calibri" panose="020F0502020204030204" pitchFamily="34" charset="0"/>
                <a:ea typeface="Roboto" panose="02000000000000000000" pitchFamily="2" charset="0"/>
                <a:cs typeface="Calibri" panose="020F0502020204030204" pitchFamily="34" charset="0"/>
              </a:rPr>
              <a:t>www.amf-france.org</a:t>
            </a:r>
            <a:r>
              <a:rPr lang="fr-FR" sz="1600" dirty="0">
                <a:solidFill>
                  <a:srgbClr val="333333"/>
                </a:solidFill>
                <a:latin typeface="Calibri" panose="020F0502020204030204" pitchFamily="34" charset="0"/>
                <a:ea typeface="Roboto" panose="02000000000000000000" pitchFamily="2" charset="0"/>
                <a:cs typeface="Calibri" panose="020F0502020204030204" pitchFamily="34" charset="0"/>
              </a:rPr>
              <a:t>. La société attire l’attention du public sur le chapitre 2 « Avertissement » et les chapitres 4.1 « Facteurs de risques spécifiques à la coopérative LES 3 COLONNES » et 4.2 « Facteurs de risques relatifs aux parts sociales et à leur souscription » du Prospectus approuvé par l’AMF le 19 mai 2021.</a:t>
            </a:r>
          </a:p>
        </p:txBody>
      </p:sp>
      <p:sp>
        <p:nvSpPr>
          <p:cNvPr id="7" name="Titre 1">
            <a:extLst>
              <a:ext uri="{FF2B5EF4-FFF2-40B4-BE49-F238E27FC236}">
                <a16:creationId xmlns:a16="http://schemas.microsoft.com/office/drawing/2014/main" id="{67CA90E5-B847-CB4A-8621-1DA8B3BE9880}"/>
              </a:ext>
            </a:extLst>
          </p:cNvPr>
          <p:cNvSpPr txBox="1">
            <a:spLocks/>
          </p:cNvSpPr>
          <p:nvPr/>
        </p:nvSpPr>
        <p:spPr>
          <a:xfrm>
            <a:off x="1066800" y="4388935"/>
            <a:ext cx="10058400" cy="119672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ctr">
              <a:lnSpc>
                <a:spcPct val="120000"/>
              </a:lnSpc>
              <a:spcAft>
                <a:spcPts val="30"/>
              </a:spcAft>
            </a:pPr>
            <a:r>
              <a:rPr lang="fr-FR" sz="1600" b="1" dirty="0">
                <a:solidFill>
                  <a:schemeClr val="accent2">
                    <a:lumMod val="75000"/>
                  </a:schemeClr>
                </a:solidFill>
                <a:latin typeface="Calibri" panose="020F0502020204030204" pitchFamily="34" charset="0"/>
                <a:ea typeface="Roboto Light" panose="02000000000000000000" pitchFamily="2" charset="0"/>
                <a:cs typeface="Calibri" panose="020F0502020204030204" pitchFamily="34" charset="0"/>
              </a:rPr>
              <a:t>OFFRE  AU  PUBLIC  DE  PARTS  SOCIALES  2021</a:t>
            </a:r>
          </a:p>
        </p:txBody>
      </p:sp>
    </p:spTree>
    <p:extLst>
      <p:ext uri="{BB962C8B-B14F-4D97-AF65-F5344CB8AC3E}">
        <p14:creationId xmlns:p14="http://schemas.microsoft.com/office/powerpoint/2010/main" val="19315132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3CA1110A-8201-DF42-BCF3-517506DBA073}"/>
              </a:ext>
            </a:extLst>
          </p:cNvPr>
          <p:cNvPicPr>
            <a:picLocks noChangeAspect="1"/>
          </p:cNvPicPr>
          <p:nvPr/>
        </p:nvPicPr>
        <p:blipFill>
          <a:blip r:embed="rId2"/>
          <a:srcRect/>
          <a:stretch/>
        </p:blipFill>
        <p:spPr>
          <a:xfrm>
            <a:off x="4235482" y="4482"/>
            <a:ext cx="4281910" cy="2408574"/>
          </a:xfrm>
          <a:prstGeom prst="rect">
            <a:avLst/>
          </a:prstGeom>
        </p:spPr>
      </p:pic>
      <p:sp>
        <p:nvSpPr>
          <p:cNvPr id="35" name="Rectangle 34">
            <a:extLst>
              <a:ext uri="{FF2B5EF4-FFF2-40B4-BE49-F238E27FC236}">
                <a16:creationId xmlns:a16="http://schemas.microsoft.com/office/drawing/2014/main" id="{A1C61EA8-4562-3142-8D6C-AD3F377CF389}"/>
              </a:ext>
            </a:extLst>
          </p:cNvPr>
          <p:cNvSpPr/>
          <p:nvPr/>
        </p:nvSpPr>
        <p:spPr>
          <a:xfrm>
            <a:off x="0" y="0"/>
            <a:ext cx="4629151" cy="6147707"/>
          </a:xfrm>
          <a:prstGeom prst="rect">
            <a:avLst/>
          </a:prstGeom>
          <a:solidFill>
            <a:srgbClr val="001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42" name="Titre 1">
            <a:extLst>
              <a:ext uri="{FF2B5EF4-FFF2-40B4-BE49-F238E27FC236}">
                <a16:creationId xmlns:a16="http://schemas.microsoft.com/office/drawing/2014/main" id="{355CC95D-E688-324C-B638-02722873D184}"/>
              </a:ext>
            </a:extLst>
          </p:cNvPr>
          <p:cNvSpPr txBox="1">
            <a:spLocks/>
          </p:cNvSpPr>
          <p:nvPr/>
        </p:nvSpPr>
        <p:spPr>
          <a:xfrm>
            <a:off x="491086" y="2647173"/>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La demande</a:t>
            </a:r>
          </a:p>
        </p:txBody>
      </p:sp>
      <p:sp>
        <p:nvSpPr>
          <p:cNvPr id="44" name="Titre 1">
            <a:extLst>
              <a:ext uri="{FF2B5EF4-FFF2-40B4-BE49-F238E27FC236}">
                <a16:creationId xmlns:a16="http://schemas.microsoft.com/office/drawing/2014/main" id="{020608EA-D9E8-1046-9C3A-219DBDD2562D}"/>
              </a:ext>
            </a:extLst>
          </p:cNvPr>
          <p:cNvSpPr txBox="1">
            <a:spLocks/>
          </p:cNvSpPr>
          <p:nvPr/>
        </p:nvSpPr>
        <p:spPr>
          <a:xfrm>
            <a:off x="491086" y="3240196"/>
            <a:ext cx="3775858" cy="126113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Nombre de personnes qui souhaitent l’intervention de la coopérative.</a:t>
            </a:r>
          </a:p>
        </p:txBody>
      </p:sp>
      <p:sp>
        <p:nvSpPr>
          <p:cNvPr id="56" name="Titre 1">
            <a:extLst>
              <a:ext uri="{FF2B5EF4-FFF2-40B4-BE49-F238E27FC236}">
                <a16:creationId xmlns:a16="http://schemas.microsoft.com/office/drawing/2014/main" id="{C147AC2D-8EAA-BF4F-87F3-0E138A48C785}"/>
              </a:ext>
            </a:extLst>
          </p:cNvPr>
          <p:cNvSpPr txBox="1">
            <a:spLocks/>
          </p:cNvSpPr>
          <p:nvPr/>
        </p:nvSpPr>
        <p:spPr>
          <a:xfrm>
            <a:off x="5075320" y="2708824"/>
            <a:ext cx="6445947" cy="311767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lnSpc>
                <a:spcPct val="150000"/>
              </a:lnSpc>
              <a:spcAft>
                <a:spcPts val="30"/>
              </a:spcAft>
            </a:pPr>
            <a:r>
              <a:rPr lang="fr-FR" sz="1400" b="1" dirty="0">
                <a:solidFill>
                  <a:schemeClr val="tx2"/>
                </a:solidFill>
                <a:latin typeface="Calibri" panose="020F0502020204030204" pitchFamily="34" charset="0"/>
                <a:ea typeface="Roboto" panose="02000000000000000000" pitchFamily="2" charset="0"/>
                <a:cs typeface="Calibri" panose="020F0502020204030204" pitchFamily="34" charset="0"/>
              </a:rPr>
              <a:t>Des demandes de DOMPAD en constante augmentation</a:t>
            </a:r>
          </a:p>
          <a:p>
            <a:pPr marL="171450" indent="-171450">
              <a:lnSpc>
                <a:spcPct val="100000"/>
              </a:lnSpc>
              <a:spcAft>
                <a:spcPts val="30"/>
              </a:spcAft>
              <a:buFont typeface="Arial" panose="020B0604020202020204" pitchFamily="34" charset="0"/>
              <a:buChar char="•"/>
            </a:pPr>
            <a:r>
              <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rPr>
              <a:t>01.07.2019 au 30.06.2020 : 882 prises de contact ; 32 logements achetés et 5 vendus.</a:t>
            </a:r>
          </a:p>
          <a:p>
            <a:pPr marL="171450" indent="-171450">
              <a:lnSpc>
                <a:spcPct val="100000"/>
              </a:lnSpc>
              <a:spcAft>
                <a:spcPts val="30"/>
              </a:spcAft>
              <a:buFont typeface="Arial" panose="020B0604020202020204" pitchFamily="34" charset="0"/>
              <a:buChar char="•"/>
            </a:pPr>
            <a:endPar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endParaRPr>
          </a:p>
          <a:p>
            <a:pPr marL="171450" indent="-171450">
              <a:lnSpc>
                <a:spcPct val="100000"/>
              </a:lnSpc>
              <a:spcAft>
                <a:spcPts val="30"/>
              </a:spcAft>
              <a:buFont typeface="Arial" panose="020B0604020202020204" pitchFamily="34" charset="0"/>
              <a:buChar char="•"/>
            </a:pPr>
            <a:r>
              <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rPr>
              <a:t>Au 31.12.2020, et depuis sa création, la Société a réalisé 150 acquisitions et revendu 14 logements.</a:t>
            </a:r>
          </a:p>
          <a:p>
            <a:pPr marL="171450" indent="-171450">
              <a:lnSpc>
                <a:spcPct val="100000"/>
              </a:lnSpc>
              <a:spcAft>
                <a:spcPts val="30"/>
              </a:spcAft>
              <a:buFont typeface="Arial" panose="020B0604020202020204" pitchFamily="34" charset="0"/>
              <a:buChar char="•"/>
            </a:pPr>
            <a:endPar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endParaRPr>
          </a:p>
          <a:p>
            <a:pPr marL="171450" indent="-171450">
              <a:lnSpc>
                <a:spcPct val="100000"/>
              </a:lnSpc>
              <a:spcAft>
                <a:spcPts val="30"/>
              </a:spcAft>
              <a:buFont typeface="Arial" panose="020B0604020202020204" pitchFamily="34" charset="0"/>
              <a:buChar char="•"/>
            </a:pPr>
            <a:r>
              <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rPr>
              <a:t>La SCIC reçoit à la date de dépôt du Prospectus 160 demandes d’informations mensuelles et projette 200 demandes d’informations mensuelles à la fin de l’exercice clôturant le 30.06.2021.</a:t>
            </a:r>
          </a:p>
          <a:p>
            <a:pPr marL="171450" indent="-171450">
              <a:lnSpc>
                <a:spcPct val="100000"/>
              </a:lnSpc>
              <a:spcAft>
                <a:spcPts val="30"/>
              </a:spcAft>
              <a:buFont typeface="Arial" panose="020B0604020202020204" pitchFamily="34" charset="0"/>
              <a:buChar char="•"/>
            </a:pPr>
            <a:endPar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endParaRPr>
          </a:p>
          <a:p>
            <a:pPr marL="171450" indent="-171450">
              <a:lnSpc>
                <a:spcPct val="100000"/>
              </a:lnSpc>
              <a:spcAft>
                <a:spcPts val="30"/>
              </a:spcAft>
              <a:buFont typeface="Arial" panose="020B0604020202020204" pitchFamily="34" charset="0"/>
              <a:buChar char="•"/>
            </a:pPr>
            <a:r>
              <a:rPr lang="fr-FR" sz="1200" dirty="0">
                <a:solidFill>
                  <a:schemeClr val="tx2"/>
                </a:solidFill>
                <a:latin typeface="Calibri" panose="020F0502020204030204" pitchFamily="34" charset="0"/>
                <a:ea typeface="Roboto" panose="02000000000000000000" pitchFamily="2" charset="0"/>
                <a:cs typeface="Calibri" panose="020F0502020204030204" pitchFamily="34" charset="0"/>
              </a:rPr>
              <a:t>Si l’Offre est réalisée, en se cumulant aux émissions de titres participatifs ayant été constatées par le conseil d’administration après le 30.06.2020 (3 M€) et aux émissions réalisées postérieurement au 30.06.2020 (10 M€) pour un montant brut cumulé de 13 M€, le produit net de l’émission (16,7 M€ sur la base d’une hypothèse de réalisation de l’opération à 100%) sera affecté au financement d’opérations de viager. Les opérations de viager conclues représentant en moyenne des investissements de 250 k€ (Bouquet et Trésorerie immobilisée en regard notamment des rentes futures estimées), ces financements pourraient permettre à la Société de réaliser environ plus de 110 opérations de viager supplémentaires.</a:t>
            </a:r>
            <a:endParaRPr lang="fr-FR" sz="1400" b="1" dirty="0">
              <a:solidFill>
                <a:schemeClr val="tx2"/>
              </a:solidFill>
              <a:latin typeface="Calibri" panose="020F0502020204030204" pitchFamily="34" charset="0"/>
              <a:ea typeface="Roboto" panose="02000000000000000000" pitchFamily="2" charset="0"/>
              <a:cs typeface="Calibri" panose="020F0502020204030204" pitchFamily="34" charset="0"/>
            </a:endParaRPr>
          </a:p>
        </p:txBody>
      </p:sp>
      <p:sp>
        <p:nvSpPr>
          <p:cNvPr id="58" name="Titre 1">
            <a:extLst>
              <a:ext uri="{FF2B5EF4-FFF2-40B4-BE49-F238E27FC236}">
                <a16:creationId xmlns:a16="http://schemas.microsoft.com/office/drawing/2014/main" id="{DA05C598-55BB-744F-B90C-3D67F8A11BEF}"/>
              </a:ext>
            </a:extLst>
          </p:cNvPr>
          <p:cNvSpPr txBox="1">
            <a:spLocks/>
          </p:cNvSpPr>
          <p:nvPr/>
        </p:nvSpPr>
        <p:spPr>
          <a:xfrm>
            <a:off x="5075320" y="5826498"/>
            <a:ext cx="6651613" cy="884121"/>
          </a:xfrm>
          <a:prstGeom prst="rect">
            <a:avLst/>
          </a:prstGeom>
        </p:spPr>
        <p:txBody>
          <a:bodyPr vert="horz" lIns="91440" tIns="45720" rIns="91440" bIns="45720" numCol="1"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30"/>
              </a:spcAft>
            </a:pPr>
            <a:r>
              <a:rPr lang="fr-FR" sz="1050" i="1" dirty="0">
                <a:solidFill>
                  <a:schemeClr val="tx2"/>
                </a:solidFill>
                <a:latin typeface="Calibri" panose="020F0502020204030204" pitchFamily="34" charset="0"/>
                <a:ea typeface="Roboto Black" panose="02000000000000000000" pitchFamily="2" charset="0"/>
                <a:cs typeface="Calibri" panose="020F0502020204030204" pitchFamily="34" charset="0"/>
              </a:rPr>
              <a:t>Source :</a:t>
            </a:r>
          </a:p>
          <a:p>
            <a:pPr>
              <a:lnSpc>
                <a:spcPct val="100000"/>
              </a:lnSpc>
              <a:spcAft>
                <a:spcPts val="30"/>
              </a:spcAft>
            </a:pPr>
            <a:r>
              <a:rPr lang="fr-FR" sz="1050" dirty="0">
                <a:solidFill>
                  <a:schemeClr val="tx2"/>
                </a:solidFill>
                <a:latin typeface="Calibri" panose="020F0502020204030204" pitchFamily="34" charset="0"/>
                <a:ea typeface="Roboto Light" panose="02000000000000000000" pitchFamily="2" charset="0"/>
                <a:cs typeface="Calibri" panose="020F0502020204030204" pitchFamily="34" charset="0"/>
              </a:rPr>
              <a:t>Étude « </a:t>
            </a:r>
            <a:r>
              <a:rPr lang="fr-FR" sz="1050" dirty="0">
                <a:solidFill>
                  <a:schemeClr val="tx2"/>
                </a:solidFill>
                <a:latin typeface="Calibri" panose="020F0502020204030204" pitchFamily="34" charset="0"/>
                <a:ea typeface="Roboto Light" panose="02000000000000000000" pitchFamily="2" charset="0"/>
                <a:cs typeface="Calibri" panose="020F0502020204030204" pitchFamily="34" charset="0"/>
                <a:hlinkClick r:id="rId3"/>
              </a:rPr>
              <a:t>solidarité santé gouv : personnes âgées : les chiffres clés </a:t>
            </a:r>
            <a:r>
              <a:rPr lang="fr-FR" sz="1050" dirty="0">
                <a:solidFill>
                  <a:schemeClr val="tx2"/>
                </a:solidFill>
                <a:latin typeface="Calibri" panose="020F0502020204030204" pitchFamily="34" charset="0"/>
                <a:ea typeface="Roboto Light" panose="02000000000000000000" pitchFamily="2" charset="0"/>
                <a:cs typeface="Calibri" panose="020F0502020204030204" pitchFamily="34" charset="0"/>
              </a:rPr>
              <a:t>» par le gouvernement, 2018</a:t>
            </a:r>
          </a:p>
          <a:p>
            <a:pPr>
              <a:lnSpc>
                <a:spcPct val="100000"/>
              </a:lnSpc>
              <a:spcAft>
                <a:spcPts val="30"/>
              </a:spcAft>
            </a:pPr>
            <a:r>
              <a:rPr lang="fr-FR" sz="1050" dirty="0">
                <a:solidFill>
                  <a:schemeClr val="tx2"/>
                </a:solidFill>
                <a:latin typeface="Calibri" panose="020F0502020204030204" pitchFamily="34" charset="0"/>
                <a:ea typeface="Roboto Medium" panose="02000000000000000000" pitchFamily="2" charset="0"/>
                <a:cs typeface="Calibri" panose="020F0502020204030204" pitchFamily="34" charset="0"/>
              </a:rPr>
              <a:t>Prospectus : chapitre 7.12.1 acquisitions de logements</a:t>
            </a:r>
          </a:p>
          <a:p>
            <a:pPr>
              <a:lnSpc>
                <a:spcPct val="100000"/>
              </a:lnSpc>
              <a:spcAft>
                <a:spcPts val="30"/>
              </a:spcAft>
            </a:pPr>
            <a:r>
              <a:rPr lang="fr-FR" sz="1050" dirty="0">
                <a:solidFill>
                  <a:schemeClr val="tx2"/>
                </a:solidFill>
                <a:latin typeface="Calibri" panose="020F0502020204030204" pitchFamily="34" charset="0"/>
                <a:ea typeface="Roboto Medium" panose="02000000000000000000" pitchFamily="2" charset="0"/>
                <a:cs typeface="Calibri" panose="020F0502020204030204" pitchFamily="34" charset="0"/>
              </a:rPr>
              <a:t>Prospectus : chapitre 9.2.3.1 achat de nouveaux logements en viager solidaire par le financement des bouquets, des rentes viagères et des frais de fonctionnement</a:t>
            </a:r>
          </a:p>
        </p:txBody>
      </p:sp>
      <p:grpSp>
        <p:nvGrpSpPr>
          <p:cNvPr id="59" name="Groupe 58">
            <a:extLst>
              <a:ext uri="{FF2B5EF4-FFF2-40B4-BE49-F238E27FC236}">
                <a16:creationId xmlns:a16="http://schemas.microsoft.com/office/drawing/2014/main" id="{044AD1C5-C151-6E49-BF7B-F79851C9335D}"/>
              </a:ext>
            </a:extLst>
          </p:cNvPr>
          <p:cNvGrpSpPr/>
          <p:nvPr/>
        </p:nvGrpSpPr>
        <p:grpSpPr>
          <a:xfrm>
            <a:off x="552920" y="217967"/>
            <a:ext cx="1246921" cy="963386"/>
            <a:chOff x="1043769" y="1796899"/>
            <a:chExt cx="4264278" cy="3437165"/>
          </a:xfrm>
        </p:grpSpPr>
        <p:sp>
          <p:nvSpPr>
            <p:cNvPr id="60" name="Ellipse 59">
              <a:extLst>
                <a:ext uri="{FF2B5EF4-FFF2-40B4-BE49-F238E27FC236}">
                  <a16:creationId xmlns:a16="http://schemas.microsoft.com/office/drawing/2014/main" id="{D1F9FC76-E3A9-834D-B7E8-2DEA8C38A726}"/>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Image 60" descr="Une image contenant lampe, lumière&#10;&#10;Description générée automatiquement">
              <a:extLst>
                <a:ext uri="{FF2B5EF4-FFF2-40B4-BE49-F238E27FC236}">
                  <a16:creationId xmlns:a16="http://schemas.microsoft.com/office/drawing/2014/main" id="{1630B2B3-59B4-8E49-9951-C29DEEF019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pic>
        <p:nvPicPr>
          <p:cNvPr id="16" name="Image 15" descr="Une image contenant assis, signe, vert, alimentation&#10;&#10;Description générée automatiquement">
            <a:extLst>
              <a:ext uri="{FF2B5EF4-FFF2-40B4-BE49-F238E27FC236}">
                <a16:creationId xmlns:a16="http://schemas.microsoft.com/office/drawing/2014/main" id="{94D2E941-9815-BC43-9F4B-AA614F42EB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17" name="Image 16" descr="Une image contenant alimentation, dessin&#10;&#10;Description générée automatiquement">
            <a:extLst>
              <a:ext uri="{FF2B5EF4-FFF2-40B4-BE49-F238E27FC236}">
                <a16:creationId xmlns:a16="http://schemas.microsoft.com/office/drawing/2014/main" id="{17DBD1B3-2B94-5C47-9DF4-263E25CF74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18" name="Image 17">
            <a:extLst>
              <a:ext uri="{FF2B5EF4-FFF2-40B4-BE49-F238E27FC236}">
                <a16:creationId xmlns:a16="http://schemas.microsoft.com/office/drawing/2014/main" id="{58DDD8F5-DB96-D94C-9235-E93428BAB1C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19" name="Image 18">
            <a:extLst>
              <a:ext uri="{FF2B5EF4-FFF2-40B4-BE49-F238E27FC236}">
                <a16:creationId xmlns:a16="http://schemas.microsoft.com/office/drawing/2014/main" id="{8E56C452-322C-5546-80E6-190A9501F4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20" name="Image 19" descr="Une image contenant dessin&#10;&#10;Description générée automatiquement">
            <a:extLst>
              <a:ext uri="{FF2B5EF4-FFF2-40B4-BE49-F238E27FC236}">
                <a16:creationId xmlns:a16="http://schemas.microsoft.com/office/drawing/2014/main" id="{3D8BE531-2705-BF43-875F-47E0EDBE8ED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3983267852"/>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7" name="Image 46" descr="Une image contenant lampe, lumière&#10;&#10;Description générée automatiquement">
            <a:extLst>
              <a:ext uri="{FF2B5EF4-FFF2-40B4-BE49-F238E27FC236}">
                <a16:creationId xmlns:a16="http://schemas.microsoft.com/office/drawing/2014/main" id="{7EF9570E-DE73-AB4E-B0A8-9894279859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81834" y="1470503"/>
            <a:ext cx="1828329" cy="1368486"/>
          </a:xfrm>
          <a:prstGeom prst="rect">
            <a:avLst/>
          </a:prstGeom>
        </p:spPr>
      </p:pic>
      <p:sp>
        <p:nvSpPr>
          <p:cNvPr id="21" name="object 9">
            <a:extLst>
              <a:ext uri="{FF2B5EF4-FFF2-40B4-BE49-F238E27FC236}">
                <a16:creationId xmlns:a16="http://schemas.microsoft.com/office/drawing/2014/main" id="{5B944316-2741-3448-9637-9E2FB0398D56}"/>
              </a:ext>
            </a:extLst>
          </p:cNvPr>
          <p:cNvSpPr txBox="1"/>
          <p:nvPr/>
        </p:nvSpPr>
        <p:spPr>
          <a:xfrm>
            <a:off x="4183696" y="3216724"/>
            <a:ext cx="4013535" cy="878446"/>
          </a:xfrm>
          <a:prstGeom prst="rect">
            <a:avLst/>
          </a:prstGeom>
        </p:spPr>
        <p:txBody>
          <a:bodyPr vert="horz" wrap="square" lIns="0" tIns="31750" rIns="0" bIns="0" rtlCol="0">
            <a:spAutoFit/>
          </a:bodyPr>
          <a:lstStyle/>
          <a:p>
            <a:pPr marL="210185" marR="5080" indent="-198120">
              <a:lnSpc>
                <a:spcPts val="3310"/>
              </a:lnSpc>
              <a:spcBef>
                <a:spcPts val="250"/>
              </a:spcBef>
            </a:pPr>
            <a:r>
              <a:rPr sz="2800" b="1" spc="-150" dirty="0">
                <a:solidFill>
                  <a:srgbClr val="0600A9"/>
                </a:solidFill>
                <a:latin typeface="Arial"/>
                <a:cs typeface="Arial"/>
              </a:rPr>
              <a:t>Le </a:t>
            </a:r>
            <a:r>
              <a:rPr sz="2800" b="1" spc="-114" dirty="0">
                <a:solidFill>
                  <a:srgbClr val="0600A9"/>
                </a:solidFill>
                <a:latin typeface="Arial"/>
                <a:cs typeface="Arial"/>
              </a:rPr>
              <a:t>financement</a:t>
            </a:r>
            <a:r>
              <a:rPr sz="2800" b="1" spc="-240" dirty="0">
                <a:solidFill>
                  <a:srgbClr val="0600A9"/>
                </a:solidFill>
                <a:latin typeface="Arial"/>
                <a:cs typeface="Arial"/>
              </a:rPr>
              <a:t> </a:t>
            </a:r>
            <a:r>
              <a:rPr sz="2800" b="1" spc="-125" dirty="0">
                <a:solidFill>
                  <a:srgbClr val="0600A9"/>
                </a:solidFill>
                <a:latin typeface="Arial"/>
                <a:cs typeface="Arial"/>
              </a:rPr>
              <a:t>solidaire  </a:t>
            </a:r>
            <a:r>
              <a:rPr sz="2800" b="1" spc="-170" dirty="0">
                <a:solidFill>
                  <a:srgbClr val="0600A9"/>
                </a:solidFill>
                <a:latin typeface="Arial"/>
                <a:cs typeface="Arial"/>
              </a:rPr>
              <a:t>du </a:t>
            </a:r>
            <a:r>
              <a:rPr sz="2800" b="1" spc="-114" dirty="0" err="1">
                <a:solidFill>
                  <a:srgbClr val="0600A9"/>
                </a:solidFill>
                <a:latin typeface="Arial"/>
                <a:cs typeface="Arial"/>
              </a:rPr>
              <a:t>maintien</a:t>
            </a:r>
            <a:r>
              <a:rPr sz="2800" b="1" spc="-114" dirty="0">
                <a:solidFill>
                  <a:srgbClr val="0600A9"/>
                </a:solidFill>
                <a:latin typeface="Arial"/>
                <a:cs typeface="Arial"/>
              </a:rPr>
              <a:t> </a:t>
            </a:r>
            <a:r>
              <a:rPr lang="fr-FR" sz="2800" b="1" spc="-60" dirty="0">
                <a:solidFill>
                  <a:srgbClr val="0600A9"/>
                </a:solidFill>
                <a:latin typeface="Arial"/>
                <a:cs typeface="Arial"/>
              </a:rPr>
              <a:t>au</a:t>
            </a:r>
            <a:r>
              <a:rPr sz="2800" b="1" spc="-285" dirty="0">
                <a:solidFill>
                  <a:srgbClr val="0600A9"/>
                </a:solidFill>
                <a:latin typeface="Arial"/>
                <a:cs typeface="Arial"/>
              </a:rPr>
              <a:t> </a:t>
            </a:r>
            <a:r>
              <a:rPr sz="2800" b="1" spc="-120" dirty="0">
                <a:solidFill>
                  <a:srgbClr val="0600A9"/>
                </a:solidFill>
                <a:latin typeface="Arial"/>
                <a:cs typeface="Arial"/>
              </a:rPr>
              <a:t>domicile</a:t>
            </a:r>
            <a:endParaRPr sz="2800" dirty="0">
              <a:solidFill>
                <a:srgbClr val="0600A9"/>
              </a:solidFill>
              <a:latin typeface="Arial"/>
              <a:cs typeface="Arial"/>
            </a:endParaRPr>
          </a:p>
        </p:txBody>
      </p:sp>
      <p:pic>
        <p:nvPicPr>
          <p:cNvPr id="9" name="Image 8" descr="Une image contenant assis, signe, vert, alimentation&#10;&#10;Description générée automatiquement">
            <a:extLst>
              <a:ext uri="{FF2B5EF4-FFF2-40B4-BE49-F238E27FC236}">
                <a16:creationId xmlns:a16="http://schemas.microsoft.com/office/drawing/2014/main" id="{ACBC9F28-D80F-934A-82FF-10F91CE05F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32638" y="6249120"/>
            <a:ext cx="1005841" cy="204521"/>
          </a:xfrm>
          <a:prstGeom prst="rect">
            <a:avLst/>
          </a:prstGeom>
        </p:spPr>
      </p:pic>
      <p:pic>
        <p:nvPicPr>
          <p:cNvPr id="10" name="Image 9" descr="Une image contenant alimentation, dessin&#10;&#10;Description générée automatiquement">
            <a:extLst>
              <a:ext uri="{FF2B5EF4-FFF2-40B4-BE49-F238E27FC236}">
                <a16:creationId xmlns:a16="http://schemas.microsoft.com/office/drawing/2014/main" id="{277E11FB-1993-5F47-97BD-32CBB52BA5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90320" y="6070122"/>
            <a:ext cx="527092" cy="483812"/>
          </a:xfrm>
          <a:prstGeom prst="rect">
            <a:avLst/>
          </a:prstGeom>
        </p:spPr>
      </p:pic>
      <p:pic>
        <p:nvPicPr>
          <p:cNvPr id="11" name="Image 10">
            <a:extLst>
              <a:ext uri="{FF2B5EF4-FFF2-40B4-BE49-F238E27FC236}">
                <a16:creationId xmlns:a16="http://schemas.microsoft.com/office/drawing/2014/main" id="{A28E649E-FDB1-484B-97FA-F9C0DD868D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98585" y="6090534"/>
            <a:ext cx="431575" cy="431575"/>
          </a:xfrm>
          <a:prstGeom prst="rect">
            <a:avLst/>
          </a:prstGeom>
        </p:spPr>
      </p:pic>
      <p:pic>
        <p:nvPicPr>
          <p:cNvPr id="12" name="Image 11">
            <a:extLst>
              <a:ext uri="{FF2B5EF4-FFF2-40B4-BE49-F238E27FC236}">
                <a16:creationId xmlns:a16="http://schemas.microsoft.com/office/drawing/2014/main" id="{AC7D112B-E2DD-B64D-A5C5-2888F3838F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343944" y="6037571"/>
            <a:ext cx="892171" cy="637067"/>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3B404AB7-ADE2-D54B-8D43-34B28D1956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40780" y="5989885"/>
            <a:ext cx="653810" cy="653810"/>
          </a:xfrm>
          <a:prstGeom prst="rect">
            <a:avLst/>
          </a:prstGeom>
        </p:spPr>
      </p:pic>
    </p:spTree>
    <p:extLst>
      <p:ext uri="{BB962C8B-B14F-4D97-AF65-F5344CB8AC3E}">
        <p14:creationId xmlns:p14="http://schemas.microsoft.com/office/powerpoint/2010/main" val="572844335"/>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6" name="object 9">
            <a:extLst>
              <a:ext uri="{FF2B5EF4-FFF2-40B4-BE49-F238E27FC236}">
                <a16:creationId xmlns:a16="http://schemas.microsoft.com/office/drawing/2014/main" id="{925B4274-EDD8-A54A-9044-531C274313C5}"/>
              </a:ext>
            </a:extLst>
          </p:cNvPr>
          <p:cNvSpPr txBox="1"/>
          <p:nvPr/>
        </p:nvSpPr>
        <p:spPr>
          <a:xfrm>
            <a:off x="329514" y="262440"/>
            <a:ext cx="11608261" cy="6236707"/>
          </a:xfrm>
          <a:prstGeom prst="rect">
            <a:avLst/>
          </a:prstGeom>
        </p:spPr>
        <p:txBody>
          <a:bodyPr vert="horz" wrap="square" lIns="0" tIns="0" rIns="0" bIns="0" numCol="3" spcCol="360000" rtlCol="0" anchor="t" anchorCtr="0">
            <a:spAutoFit/>
          </a:bodyPr>
          <a:lstStyle/>
          <a:p>
            <a:pPr marL="12700" marR="5080" algn="just">
              <a:lnSpc>
                <a:spcPct val="103299"/>
              </a:lnSpc>
              <a:spcBef>
                <a:spcPts val="50"/>
              </a:spcBef>
              <a:tabLst>
                <a:tab pos="297815" algn="l"/>
                <a:tab pos="298450" algn="l"/>
              </a:tabLst>
            </a:pPr>
            <a:r>
              <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rPr>
              <a:t>Facteurs de risques liés à la part sociale</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rPr>
              <a:t>Risque de liquidité </a:t>
            </a:r>
          </a:p>
          <a:p>
            <a:pPr marL="641350" marR="5080" lvl="1" indent="-171450" algn="just">
              <a:lnSpc>
                <a:spcPct val="103299"/>
              </a:lnSpc>
              <a:spcBef>
                <a:spcPts val="50"/>
              </a:spcBef>
              <a:buFont typeface="Arial" panose="020B0604020202020204" pitchFamily="34" charset="0"/>
              <a:buChar char="•"/>
              <a:tabLst>
                <a:tab pos="297815" algn="l"/>
                <a:tab pos="298450" algn="l"/>
              </a:tabLst>
            </a:pPr>
            <a:r>
              <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rPr>
              <a:t>Interne : </a:t>
            </a: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risque que les Souscripteurs ne puissent obtenir le rachat par la Société de leurs parts sociales à leur valeur nominale, si toutefois ils exerçaient ce droit, conformément aux statuts et à la réglementation fiscale, au plus tôt le 31 décembre de la septième année suivant l’année de leur souscription. À cet égard, il est précisé que la Société n’a pas prévu de constituer un fonds de réserve aux fins de désintéressement des sociétaires qui exerce(raie)nt leur droit de retrait.</a:t>
            </a:r>
          </a:p>
          <a:p>
            <a:pPr marL="641350" marR="5080" lvl="1" indent="-171450" algn="just">
              <a:lnSpc>
                <a:spcPct val="103299"/>
              </a:lnSpc>
              <a:spcBef>
                <a:spcPts val="50"/>
              </a:spcBef>
              <a:buFont typeface="Arial" panose="020B0604020202020204" pitchFamily="34" charset="0"/>
              <a:buChar char="•"/>
              <a:tabLst>
                <a:tab pos="297815" algn="l"/>
                <a:tab pos="298450" algn="l"/>
              </a:tabLst>
            </a:pPr>
            <a:r>
              <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rPr>
              <a:t>Externe : </a:t>
            </a: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risque que les souscripteurs ne parviennent pas à identifier un tiers préalablement agréé par la SCIC et qui leur rachèterait les Parts sociales,</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Faible représentativité aux assemblées générales en raison du plafonnement à 20 % du total des droits de vote, alors que le collège des Financeurs solidaires regroupe le plus grand nombre d’associés,</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Absence de rendement des Parts sociales,</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Risque d’évolution de la réglementation.</a:t>
            </a:r>
          </a:p>
          <a:p>
            <a:pPr marL="12700" marR="5080" algn="just">
              <a:lnSpc>
                <a:spcPct val="103299"/>
              </a:lnSpc>
              <a:spcBef>
                <a:spcPts val="50"/>
              </a:spcBef>
              <a:tabLst>
                <a:tab pos="297815" algn="l"/>
                <a:tab pos="298450" algn="l"/>
              </a:tabLst>
            </a:pPr>
            <a:endPar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marL="12700" marR="5080" algn="just">
              <a:lnSpc>
                <a:spcPct val="103299"/>
              </a:lnSpc>
              <a:spcBef>
                <a:spcPts val="50"/>
              </a:spcBef>
              <a:tabLst>
                <a:tab pos="297815" algn="l"/>
                <a:tab pos="298450" algn="l"/>
              </a:tabLst>
            </a:pPr>
            <a:r>
              <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rPr>
              <a:t>Avertissement</a:t>
            </a: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L’approbation par l’AMF du Prospectus ne porte que sur l’Offre objet dudit Prospectus. À l’issue de la clôture de l’Offre, l’AMF n’effectuera aucun suivi de l’Émetteur et de son projet. Toute communication postérieure à l’Offre et relative à celle-ci ne fera l’objet d’aucune revue par l’AMF.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La souscription ou l’acquisition des Parts sociales de sociétés coopératives constituées sous forme de société anonyme comporte des risques de perte partielle ou totale de l’investissement.</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L’attention des Investisseurs est notamment attirée sur le fait que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une société coopérative, régie par la loi n° 47-1775 du 10.09.1947 portant statut de la coopération, est « constituée par plusieurs personnes volontairement réunies en vue de satisfaire à leurs besoins économiques ou sociaux par leur effort commun et la mise en place des moyens nécessaires » ; la vocation principale d’une société coopérative n’est pas de réaliser des bénéfices en vue de les partager sous forme de dividendes aux associés en fonction de leur investissement ;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Les souscripteurs ne percevront aucune rémunération sur les Parts sociales qu’ils auront souscrites, la SCIC ne versant pas de dividende, et ayant prévu de ne pas verser d’intérêt, conformément à l’article L. 3332-17-1 du Code du travail afin que les souscriptions de Parts sociales puissent être éligibles à la réduction d’impôts prévue à l’article 199 terdecies-0 AB du Code général des impôts. </a:t>
            </a:r>
          </a:p>
          <a:p>
            <a:pPr marL="12700" marR="5080" algn="just">
              <a:lnSpc>
                <a:spcPct val="103299"/>
              </a:lnSpc>
              <a:spcBef>
                <a:spcPts val="50"/>
              </a:spcBef>
              <a:tabLst>
                <a:tab pos="297815" algn="l"/>
                <a:tab pos="298450" algn="l"/>
              </a:tabLst>
            </a:pPr>
            <a:endPar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 outre, aucune assurance ne peut être fournie quant au fait que la Société disposera des ressources financières nécessaires aux fins de rachat des parts sociales à leur valeur nominale auprès des souscripteurs qui en formuleraient la demande à l’issue de la période de conservation telle que définie par la réglementation fiscale et se terminant 31 décembre de la septième année suivant celle de la souscription, soit le 31.12.2028. Les Parts sociales ne sont pas librement cessibles notamment en raison de clauses d’agrément statutaire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la SCIC a émis et pourra émettre des titres autres que des Parts sociales (en l’espèce des titres participatifs) qui ont des droits différents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il n’existe pas d’assurance pour le Souscripteur, en cas de demande d’exercice de son droit de retrait tel que précisé par les statuts (entraînant un rachat des Parts sociales à la valeur nominale), que la Société puisse procéder au remboursement des Parts sociales du retrayant. À cet égard, il est précisé que la Société n’a pas prévu de constituer un fonds de réserve aux fins de désintéressement des sociétaires qui exerce(raie)nt leur droit de retrait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il existe différentes catégories d’associés réparties en collèges de votes dont le poids en assemblée est fixé dans les statuts et est non proportionnel à la quote-part du capital détenu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 cas de liquidation, l’éventuel boni en résultant n’est pas distribué aux porteurs de Parts sociales, mais attribué à une entité tierce de type coopératif ou à une association d’intérêt général ;</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 cas d’éligibilité des souscriptions à des dispositifs de réduction d’impôt, l’avantage fiscal procuré requiert le respect de certaines obligations, dont celle de conservation des Parts sociales, pendant une durée le plus souvent d’au moins sept ans (avant rachat par la SCIC) ou plus exceptionnellement de cinq ans (avant cession à un tiers qui devra avoir été préalablement agréé par les organes sociaux compétents). En outre, l’avantage fiscal peut être remis en cause par l’administration si l’Émetteur ou le Souscripteur ne respectent plus les conditions nécessaires à l’obtention de l’avantage.</a:t>
            </a:r>
          </a:p>
          <a:p>
            <a:pPr marL="12700" marR="5080" algn="just">
              <a:lnSpc>
                <a:spcPct val="103299"/>
              </a:lnSpc>
              <a:spcBef>
                <a:spcPts val="50"/>
              </a:spcBef>
              <a:tabLst>
                <a:tab pos="297815" algn="l"/>
                <a:tab pos="298450" algn="l"/>
              </a:tabLst>
            </a:pPr>
            <a:endPar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marL="12700" marR="5080" algn="just">
              <a:lnSpc>
                <a:spcPct val="103299"/>
              </a:lnSpc>
              <a:spcBef>
                <a:spcPts val="50"/>
              </a:spcBef>
              <a:tabLst>
                <a:tab pos="297815" algn="l"/>
                <a:tab pos="298450" algn="l"/>
              </a:tabLst>
            </a:pPr>
            <a:r>
              <a:rPr lang="fr-FR" sz="1100" b="1" dirty="0">
                <a:solidFill>
                  <a:srgbClr val="000E47"/>
                </a:solidFill>
                <a:latin typeface="Calibri" panose="020F0502020204030204" pitchFamily="34" charset="0"/>
                <a:ea typeface="Roboto" panose="02000000000000000000" pitchFamily="2" charset="0"/>
                <a:cs typeface="Calibri" panose="020F0502020204030204" pitchFamily="34" charset="0"/>
              </a:rPr>
              <a:t>L’approbation par l’AMF du Prospectus ne porte que sur l’Offre objet dudit Prospectus. À l’issue de la clôture de l’Offre, l’AMF n’effectuera aucun suivi de l’Émetteur et de son projet. Toute communication postérieure à l’Offre et relative à celle-ci ne fera l’objet d’aucune revue par l’AMF.</a:t>
            </a:r>
          </a:p>
        </p:txBody>
      </p:sp>
      <p:pic>
        <p:nvPicPr>
          <p:cNvPr id="8" name="Image 7" descr="Une image contenant assis, signe, vert, alimentation&#10;&#10;Description générée automatiquement">
            <a:extLst>
              <a:ext uri="{FF2B5EF4-FFF2-40B4-BE49-F238E27FC236}">
                <a16:creationId xmlns:a16="http://schemas.microsoft.com/office/drawing/2014/main" id="{5ECC3060-D279-E749-AF7C-9D66A81AF7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0253" y="6432482"/>
            <a:ext cx="1005841" cy="204521"/>
          </a:xfrm>
          <a:prstGeom prst="rect">
            <a:avLst/>
          </a:prstGeom>
        </p:spPr>
      </p:pic>
      <p:pic>
        <p:nvPicPr>
          <p:cNvPr id="9" name="Image 8" descr="Une image contenant alimentation, dessin&#10;&#10;Description générée automatiquement">
            <a:extLst>
              <a:ext uri="{FF2B5EF4-FFF2-40B4-BE49-F238E27FC236}">
                <a16:creationId xmlns:a16="http://schemas.microsoft.com/office/drawing/2014/main" id="{DEF5D4CA-8DB0-F446-B938-EE5A24A6E0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97935" y="6253484"/>
            <a:ext cx="527092" cy="483812"/>
          </a:xfrm>
          <a:prstGeom prst="rect">
            <a:avLst/>
          </a:prstGeom>
        </p:spPr>
      </p:pic>
      <p:pic>
        <p:nvPicPr>
          <p:cNvPr id="10" name="Image 9">
            <a:extLst>
              <a:ext uri="{FF2B5EF4-FFF2-40B4-BE49-F238E27FC236}">
                <a16:creationId xmlns:a16="http://schemas.microsoft.com/office/drawing/2014/main" id="{69074D09-73A1-CF40-8CEB-00FEA37AE0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06200" y="6273896"/>
            <a:ext cx="431575" cy="431575"/>
          </a:xfrm>
          <a:prstGeom prst="rect">
            <a:avLst/>
          </a:prstGeom>
        </p:spPr>
      </p:pic>
      <p:pic>
        <p:nvPicPr>
          <p:cNvPr id="11" name="Image 10">
            <a:extLst>
              <a:ext uri="{FF2B5EF4-FFF2-40B4-BE49-F238E27FC236}">
                <a16:creationId xmlns:a16="http://schemas.microsoft.com/office/drawing/2014/main" id="{B9500282-3848-5945-B98C-35F82D4938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351559" y="6220933"/>
            <a:ext cx="892171" cy="637067"/>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AD4B1B55-7A2B-D24D-B550-77A354ACE46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48395" y="6173247"/>
            <a:ext cx="653810" cy="653810"/>
          </a:xfrm>
          <a:prstGeom prst="rect">
            <a:avLst/>
          </a:prstGeom>
        </p:spPr>
      </p:pic>
    </p:spTree>
    <p:extLst>
      <p:ext uri="{BB962C8B-B14F-4D97-AF65-F5344CB8AC3E}">
        <p14:creationId xmlns:p14="http://schemas.microsoft.com/office/powerpoint/2010/main" val="4180568833"/>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1C61EA8-4562-3142-8D6C-AD3F377CF389}"/>
              </a:ext>
            </a:extLst>
          </p:cNvPr>
          <p:cNvSpPr/>
          <p:nvPr/>
        </p:nvSpPr>
        <p:spPr>
          <a:xfrm>
            <a:off x="7562849" y="0"/>
            <a:ext cx="4629151" cy="6147707"/>
          </a:xfrm>
          <a:prstGeom prst="rect">
            <a:avLst/>
          </a:prstGeom>
          <a:solidFill>
            <a:srgbClr val="00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ct val="100000"/>
              </a:lnSpc>
              <a:spcBef>
                <a:spcPts val="575"/>
              </a:spcBef>
              <a:buChar char="•"/>
              <a:tabLst>
                <a:tab pos="297815" algn="l"/>
                <a:tab pos="298450" algn="l"/>
              </a:tabLst>
            </a:pPr>
            <a:r>
              <a:rPr lang="fr-FR" sz="1400" dirty="0">
                <a:solidFill>
                  <a:srgbClr val="000E47"/>
                </a:solidFill>
                <a:latin typeface="Calibri" panose="020F0502020204030204" pitchFamily="34" charset="0"/>
                <a:ea typeface="Roboto" panose="02000000000000000000" pitchFamily="2" charset="0"/>
                <a:cs typeface="Calibri" panose="020F0502020204030204" pitchFamily="34" charset="0"/>
              </a:rPr>
              <a:t>TRI  fiscal de  4%  net sur 7 ans .</a:t>
            </a:r>
            <a:endParaRPr lang="fr-FR" sz="1400" dirty="0">
              <a:latin typeface="Calibri" panose="020F0502020204030204" pitchFamily="34" charset="0"/>
              <a:ea typeface="Roboto" panose="02000000000000000000" pitchFamily="2" charset="0"/>
              <a:cs typeface="Calibri" panose="020F0502020204030204" pitchFamily="34" charset="0"/>
            </a:endParaRPr>
          </a:p>
        </p:txBody>
      </p:sp>
      <p:sp>
        <p:nvSpPr>
          <p:cNvPr id="42" name="Titre 1">
            <a:extLst>
              <a:ext uri="{FF2B5EF4-FFF2-40B4-BE49-F238E27FC236}">
                <a16:creationId xmlns:a16="http://schemas.microsoft.com/office/drawing/2014/main" id="{355CC95D-E688-324C-B638-02722873D184}"/>
              </a:ext>
            </a:extLst>
          </p:cNvPr>
          <p:cNvSpPr txBox="1">
            <a:spLocks/>
          </p:cNvSpPr>
          <p:nvPr/>
        </p:nvSpPr>
        <p:spPr>
          <a:xfrm>
            <a:off x="7910090" y="1955908"/>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Les raisons de l’offre et le modèle économique de la société : </a:t>
            </a:r>
          </a:p>
        </p:txBody>
      </p:sp>
      <p:grpSp>
        <p:nvGrpSpPr>
          <p:cNvPr id="32" name="Groupe 31">
            <a:extLst>
              <a:ext uri="{FF2B5EF4-FFF2-40B4-BE49-F238E27FC236}">
                <a16:creationId xmlns:a16="http://schemas.microsoft.com/office/drawing/2014/main" id="{BE517AA4-8A0C-FF46-885B-3DD0229150B7}"/>
              </a:ext>
            </a:extLst>
          </p:cNvPr>
          <p:cNvGrpSpPr/>
          <p:nvPr/>
        </p:nvGrpSpPr>
        <p:grpSpPr>
          <a:xfrm>
            <a:off x="10468331" y="217967"/>
            <a:ext cx="1246921" cy="963386"/>
            <a:chOff x="1043769" y="1796899"/>
            <a:chExt cx="4264278" cy="3437165"/>
          </a:xfrm>
        </p:grpSpPr>
        <p:sp>
          <p:nvSpPr>
            <p:cNvPr id="33" name="Ellipse 32">
              <a:extLst>
                <a:ext uri="{FF2B5EF4-FFF2-40B4-BE49-F238E27FC236}">
                  <a16:creationId xmlns:a16="http://schemas.microsoft.com/office/drawing/2014/main" id="{43992D47-3BB4-3B40-B6EE-C6483A3A8135}"/>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descr="Une image contenant lampe, lumière&#10;&#10;Description générée automatiquement">
              <a:extLst>
                <a:ext uri="{FF2B5EF4-FFF2-40B4-BE49-F238E27FC236}">
                  <a16:creationId xmlns:a16="http://schemas.microsoft.com/office/drawing/2014/main" id="{B31EF1AB-1DEB-634B-B00A-45ED57BFE1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56" name="object 9">
            <a:extLst>
              <a:ext uri="{FF2B5EF4-FFF2-40B4-BE49-F238E27FC236}">
                <a16:creationId xmlns:a16="http://schemas.microsoft.com/office/drawing/2014/main" id="{925B4274-EDD8-A54A-9044-531C274313C5}"/>
              </a:ext>
            </a:extLst>
          </p:cNvPr>
          <p:cNvSpPr txBox="1"/>
          <p:nvPr/>
        </p:nvSpPr>
        <p:spPr>
          <a:xfrm>
            <a:off x="467062" y="117676"/>
            <a:ext cx="6498110" cy="4674036"/>
          </a:xfrm>
          <a:prstGeom prst="rect">
            <a:avLst/>
          </a:prstGeom>
        </p:spPr>
        <p:txBody>
          <a:bodyPr vert="horz" wrap="square" lIns="0" tIns="6350" rIns="0" bIns="0" rtlCol="0">
            <a:spAutoFit/>
          </a:bodyPr>
          <a:lstStyle/>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La répartition entre bouquets et rentes est spécifique à chaque dossier. Chacune de ces deux composantes est majorée des frais d’acte, des charges incombant à la SCIC, des travaux potentiels, des taxes et représente 100 % du montant total de la transaction. Ce montant est réparti entre une partie du prix payée à la signature de l’acte et une autre partie provisionnée sur un sous compte nominatif et décaissé mensuellement.</a:t>
            </a:r>
          </a:p>
          <a:p>
            <a:pPr marL="12700" marR="5080" algn="just">
              <a:lnSpc>
                <a:spcPct val="103299"/>
              </a:lnSpc>
              <a:spcBef>
                <a:spcPts val="50"/>
              </a:spcBef>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Le montant de la levée de fonds, si elle est réalisée, sera ventilé de la manière suivante :</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environ 80 % en bouquet, rente viagère, charges et travaux, taxes provisionnées à l’estimation de la durée d’occupation (espérance de vie) (14.004.000 €),</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environ 10 % de frais d’acquisition (1 800 000 €),</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environ 6 % de frais de levée de fonds (1 296 000 €),</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environ 4 % de frais de fonctionnement de la coopérative (900 000 €).</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Le montant levé en Parts sociales sera cumulé aux ressources financières provenant d’autres sources (titres participatifs notamment) en vue de leur utilisation aux fins de financement des dépenses de la Société, et de ses acquisitions de biens en viager. À la date du Prospectus, l’intégralité des achats en viager est faite en fonds propres et quasi-fonds propres. </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Si l’Offre est réalisée, en se cumulant aux émissions de titres participatifs ayant été constatées par le conseil d’administration après le 30 juin 2020 (3 M€) et aux émissions réalisées postérieurement au 30 juin 2020 (10 M€) pour un montant brut cumulé de 13 M€, le produit net de l’émission (16.7 M€ sur la base d’une hypothèse de réalisation de l’opération à 100 %) sera affecté au financement d’opérations de viager. Les opérations de viager conclues représentant en moyenne des investissements de 250 k€ (Bouquet et Trésorerie immobilisée en regard notamment des rentes futures estimées), ces financements pourraient permettre à la Société de réaliser environ plus de 110 opérations viagères supplémentaires.</a:t>
            </a:r>
          </a:p>
          <a:p>
            <a:pPr marL="184150" marR="5080"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Scénarios du nombre d’interventions établis en fonction de la réalisation de l’Offre : Financement de l’achat de nouveaux logements : </a:t>
            </a:r>
          </a:p>
          <a:p>
            <a:pPr marL="641350" marR="5080" lvl="1"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450 000 € par mois (scénario pessimiste) &lt;&gt;5/6 interventions au total</a:t>
            </a:r>
          </a:p>
          <a:p>
            <a:pPr marL="641350" marR="5080" lvl="1"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900 000 € par mois (scénario intermédiaire) &lt;&gt; 7/8 interventions au total</a:t>
            </a:r>
          </a:p>
          <a:p>
            <a:pPr marL="641350" marR="5080" lvl="1" indent="-171450" algn="just">
              <a:lnSpc>
                <a:spcPct val="103299"/>
              </a:lnSpc>
              <a:spcBef>
                <a:spcPts val="50"/>
              </a:spcBef>
              <a:buFont typeface="Arial" panose="020B0604020202020204" pitchFamily="34" charset="0"/>
              <a:buChar char="•"/>
              <a:tabLst>
                <a:tab pos="297815" algn="l"/>
                <a:tab pos="298450" algn="l"/>
              </a:tabLst>
            </a:pPr>
            <a:r>
              <a:rPr lang="fr-FR" sz="1100" dirty="0">
                <a:solidFill>
                  <a:srgbClr val="000E47"/>
                </a:solidFill>
                <a:latin typeface="Calibri" panose="020F0502020204030204" pitchFamily="34" charset="0"/>
                <a:ea typeface="Roboto" panose="02000000000000000000" pitchFamily="2" charset="0"/>
                <a:cs typeface="Calibri" panose="020F0502020204030204" pitchFamily="34" charset="0"/>
              </a:rPr>
              <a:t>1 400 000 € par mois (scénario optimiste) &lt;&gt; 10 interventions</a:t>
            </a:r>
          </a:p>
        </p:txBody>
      </p:sp>
      <p:sp>
        <p:nvSpPr>
          <p:cNvPr id="2" name="Rectangle 1">
            <a:extLst>
              <a:ext uri="{FF2B5EF4-FFF2-40B4-BE49-F238E27FC236}">
                <a16:creationId xmlns:a16="http://schemas.microsoft.com/office/drawing/2014/main" id="{A2123231-F84D-A243-A265-CF009D22EF4A}"/>
              </a:ext>
            </a:extLst>
          </p:cNvPr>
          <p:cNvSpPr/>
          <p:nvPr/>
        </p:nvSpPr>
        <p:spPr>
          <a:xfrm>
            <a:off x="7910089" y="3243894"/>
            <a:ext cx="3805163" cy="1615827"/>
          </a:xfrm>
          <a:prstGeom prst="rect">
            <a:avLst/>
          </a:prstGeom>
        </p:spPr>
        <p:txBody>
          <a:bodyPr wrap="square">
            <a:spAutoFit/>
          </a:bodyPr>
          <a:lstStyle/>
          <a:p>
            <a:pPr algn="just"/>
            <a:r>
              <a:rPr lang="fr-FR" sz="1100" dirty="0">
                <a:solidFill>
                  <a:schemeClr val="bg1"/>
                </a:solidFill>
                <a:latin typeface="Calibri" panose="020F0502020204030204" pitchFamily="34" charset="0"/>
              </a:rPr>
              <a:t>Les 3 Colonnes est une société coopérative d’intérêt collectif anonyme à capital variable. Au 30.06.2020, le capital social de la Société s’élève à 19 446 600 euros, divisé en 388 932 Parts Sociales de 50 euros de valeur nominale chacune. La société procède à une offre au public de parts sociales émises conformément aux dispositions applicables de la loi n° 47-1775 du 10.09.1947 portant statut de la coopération modifiée par la loi n° 2008-675 du 3 juillet 2008 et des articles 75 et 79 de la loi n° 2019-486 du 22 mai 2019.</a:t>
            </a:r>
          </a:p>
        </p:txBody>
      </p:sp>
      <p:sp>
        <p:nvSpPr>
          <p:cNvPr id="6" name="Rectangle 5">
            <a:extLst>
              <a:ext uri="{FF2B5EF4-FFF2-40B4-BE49-F238E27FC236}">
                <a16:creationId xmlns:a16="http://schemas.microsoft.com/office/drawing/2014/main" id="{DC24781D-99F0-ED48-AE98-089E17B88425}"/>
              </a:ext>
            </a:extLst>
          </p:cNvPr>
          <p:cNvSpPr/>
          <p:nvPr/>
        </p:nvSpPr>
        <p:spPr>
          <a:xfrm>
            <a:off x="467062" y="4908626"/>
            <a:ext cx="6498110" cy="1831271"/>
          </a:xfrm>
          <a:prstGeom prst="rect">
            <a:avLst/>
          </a:prstGeom>
        </p:spPr>
        <p:txBody>
          <a:bodyPr wrap="square">
            <a:spAutoFit/>
          </a:bodyPr>
          <a:lstStyle/>
          <a:p>
            <a:pPr algn="just"/>
            <a:r>
              <a:rPr lang="fr-FR" sz="1400" b="1" dirty="0">
                <a:solidFill>
                  <a:srgbClr val="000D3B"/>
                </a:solidFill>
                <a:latin typeface="Calibri" panose="020F0502020204030204" pitchFamily="34" charset="0"/>
                <a:cs typeface="Calibri" panose="020F0502020204030204" pitchFamily="34" charset="0"/>
              </a:rPr>
              <a:t>Principaux Facteurs de risques liés à la société et ses activités</a:t>
            </a:r>
          </a:p>
          <a:p>
            <a:pPr algn="just"/>
            <a:r>
              <a:rPr lang="fr-FR" sz="1100" dirty="0">
                <a:solidFill>
                  <a:srgbClr val="000D3B"/>
                </a:solidFill>
                <a:latin typeface="Calibri" panose="020F0502020204030204" pitchFamily="34" charset="0"/>
                <a:cs typeface="Calibri" panose="020F0502020204030204" pitchFamily="34" charset="0"/>
              </a:rPr>
              <a:t>La Société Les 3 Colonnes est une société non cotée, soumise à un régime juridique réglementaire particulier et à ce titre, comporte des risques spécifiques, notamment :</a:t>
            </a:r>
          </a:p>
          <a:p>
            <a:pPr marL="171450" indent="-171450" algn="just">
              <a:buFont typeface="Arial" panose="020B0604020202020204" pitchFamily="34" charset="0"/>
              <a:buChar char="•"/>
            </a:pPr>
            <a:r>
              <a:rPr lang="fr-FR" sz="1100" dirty="0">
                <a:solidFill>
                  <a:srgbClr val="000D3B"/>
                </a:solidFill>
                <a:latin typeface="Calibri" panose="020F0502020204030204" pitchFamily="34" charset="0"/>
                <a:cs typeface="Calibri" panose="020F0502020204030204" pitchFamily="34" charset="0"/>
              </a:rPr>
              <a:t>un risque de perte de valeur liée à l’évolution défavorable du marché de l’immobilier,</a:t>
            </a:r>
          </a:p>
          <a:p>
            <a:pPr marL="171450" indent="-171450" algn="just">
              <a:buFont typeface="Arial" panose="020B0604020202020204" pitchFamily="34" charset="0"/>
              <a:buChar char="•"/>
            </a:pPr>
            <a:r>
              <a:rPr lang="fr-FR" sz="1100" dirty="0">
                <a:solidFill>
                  <a:srgbClr val="000D3B"/>
                </a:solidFill>
                <a:latin typeface="Calibri" panose="020F0502020204030204" pitchFamily="34" charset="0"/>
                <a:cs typeface="Calibri" panose="020F0502020204030204" pitchFamily="34" charset="0"/>
              </a:rPr>
              <a:t>un risque de mauvaise appréciation de la valeur vénale des logements,</a:t>
            </a:r>
          </a:p>
          <a:p>
            <a:pPr marL="171450" indent="-171450" algn="just">
              <a:buFont typeface="Arial" panose="020B0604020202020204" pitchFamily="34" charset="0"/>
              <a:buChar char="•"/>
            </a:pPr>
            <a:r>
              <a:rPr lang="fr-FR" sz="1100" dirty="0">
                <a:solidFill>
                  <a:srgbClr val="000D3B"/>
                </a:solidFill>
                <a:latin typeface="Calibri" panose="020F0502020204030204" pitchFamily="34" charset="0"/>
                <a:cs typeface="Calibri" panose="020F0502020204030204" pitchFamily="34" charset="0"/>
              </a:rPr>
              <a:t>un risque de défaut de paiement d’arrérages de rente et un risque de majoration des taxes liées à l’acquisition et la revente des logements à raison du régime de marchand de biens,</a:t>
            </a:r>
          </a:p>
          <a:p>
            <a:pPr marL="171450" indent="-171450" algn="just">
              <a:buFont typeface="Arial" panose="020B0604020202020204" pitchFamily="34" charset="0"/>
              <a:buChar char="•"/>
            </a:pPr>
            <a:r>
              <a:rPr lang="fr-FR" sz="1100" dirty="0">
                <a:solidFill>
                  <a:srgbClr val="000D3B"/>
                </a:solidFill>
                <a:latin typeface="Calibri" panose="020F0502020204030204" pitchFamily="34" charset="0"/>
                <a:cs typeface="Calibri" panose="020F0502020204030204" pitchFamily="34" charset="0"/>
              </a:rPr>
              <a:t>un risque de perte ou de disparation de l’agrément d’Entreprise Solidaire d’Utilité sociale (ESUS),</a:t>
            </a:r>
          </a:p>
          <a:p>
            <a:pPr marL="171450" indent="-171450" algn="just">
              <a:buFont typeface="Arial" panose="020B0604020202020204" pitchFamily="34" charset="0"/>
              <a:buChar char="•"/>
            </a:pPr>
            <a:r>
              <a:rPr lang="fr-FR" sz="1100" dirty="0">
                <a:solidFill>
                  <a:srgbClr val="000D3B"/>
                </a:solidFill>
                <a:latin typeface="Calibri" panose="020F0502020204030204" pitchFamily="34" charset="0"/>
                <a:cs typeface="Calibri" panose="020F0502020204030204" pitchFamily="34" charset="0"/>
              </a:rPr>
              <a:t>un risque de continuité d’activité en cas de départ de M. TCHERNIAVSKY</a:t>
            </a:r>
          </a:p>
          <a:p>
            <a:pPr marL="171450" indent="-171450" algn="just">
              <a:buFont typeface="Arial" panose="020B0604020202020204" pitchFamily="34" charset="0"/>
              <a:buChar char="•"/>
            </a:pPr>
            <a:r>
              <a:rPr lang="fr-FR" sz="1100" dirty="0">
                <a:solidFill>
                  <a:srgbClr val="000D3B"/>
                </a:solidFill>
                <a:latin typeface="Calibri" panose="020F0502020204030204" pitchFamily="34" charset="0"/>
                <a:cs typeface="Calibri" panose="020F0502020204030204" pitchFamily="34" charset="0"/>
              </a:rPr>
              <a:t>un risque de remise en cause du statut de coopérative.</a:t>
            </a:r>
          </a:p>
        </p:txBody>
      </p:sp>
      <p:pic>
        <p:nvPicPr>
          <p:cNvPr id="15" name="Image 14" descr="Une image contenant assis, signe, vert, alimentation&#10;&#10;Description générée automatiquement">
            <a:extLst>
              <a:ext uri="{FF2B5EF4-FFF2-40B4-BE49-F238E27FC236}">
                <a16:creationId xmlns:a16="http://schemas.microsoft.com/office/drawing/2014/main" id="{0FD64DE0-18AC-E141-92C9-833D3AA2A6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2849" y="6432482"/>
            <a:ext cx="1005841" cy="204521"/>
          </a:xfrm>
          <a:prstGeom prst="rect">
            <a:avLst/>
          </a:prstGeom>
        </p:spPr>
      </p:pic>
      <p:pic>
        <p:nvPicPr>
          <p:cNvPr id="16" name="Image 15" descr="Une image contenant alimentation, dessin&#10;&#10;Description générée automatiquement">
            <a:extLst>
              <a:ext uri="{FF2B5EF4-FFF2-40B4-BE49-F238E27FC236}">
                <a16:creationId xmlns:a16="http://schemas.microsoft.com/office/drawing/2014/main" id="{AEC6C95E-CCA7-2741-8B92-43853CFFA4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20531" y="6253484"/>
            <a:ext cx="527092" cy="483812"/>
          </a:xfrm>
          <a:prstGeom prst="rect">
            <a:avLst/>
          </a:prstGeom>
        </p:spPr>
      </p:pic>
      <p:pic>
        <p:nvPicPr>
          <p:cNvPr id="17" name="Image 16">
            <a:extLst>
              <a:ext uri="{FF2B5EF4-FFF2-40B4-BE49-F238E27FC236}">
                <a16:creationId xmlns:a16="http://schemas.microsoft.com/office/drawing/2014/main" id="{8272EA3B-C63D-2E48-B868-175A836AE0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28796" y="6273896"/>
            <a:ext cx="431575" cy="431575"/>
          </a:xfrm>
          <a:prstGeom prst="rect">
            <a:avLst/>
          </a:prstGeom>
        </p:spPr>
      </p:pic>
      <p:pic>
        <p:nvPicPr>
          <p:cNvPr id="18" name="Image 17">
            <a:extLst>
              <a:ext uri="{FF2B5EF4-FFF2-40B4-BE49-F238E27FC236}">
                <a16:creationId xmlns:a16="http://schemas.microsoft.com/office/drawing/2014/main" id="{5682E13B-A09E-364C-B554-9CB9066F686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74155" y="6220933"/>
            <a:ext cx="892171" cy="637067"/>
          </a:xfrm>
          <a:prstGeom prst="rect">
            <a:avLst/>
          </a:prstGeom>
        </p:spPr>
      </p:pic>
      <p:pic>
        <p:nvPicPr>
          <p:cNvPr id="19" name="Image 18" descr="Une image contenant dessin&#10;&#10;Description générée automatiquement">
            <a:extLst>
              <a:ext uri="{FF2B5EF4-FFF2-40B4-BE49-F238E27FC236}">
                <a16:creationId xmlns:a16="http://schemas.microsoft.com/office/drawing/2014/main" id="{FE3DE6D0-EB2B-3747-B958-2304D43C7F2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70991" y="6173247"/>
            <a:ext cx="653810" cy="653810"/>
          </a:xfrm>
          <a:prstGeom prst="rect">
            <a:avLst/>
          </a:prstGeom>
        </p:spPr>
      </p:pic>
    </p:spTree>
    <p:extLst>
      <p:ext uri="{BB962C8B-B14F-4D97-AF65-F5344CB8AC3E}">
        <p14:creationId xmlns:p14="http://schemas.microsoft.com/office/powerpoint/2010/main" val="691749756"/>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1C61EA8-4562-3142-8D6C-AD3F377CF389}"/>
              </a:ext>
            </a:extLst>
          </p:cNvPr>
          <p:cNvSpPr/>
          <p:nvPr/>
        </p:nvSpPr>
        <p:spPr>
          <a:xfrm>
            <a:off x="7562849" y="0"/>
            <a:ext cx="4629151" cy="6147707"/>
          </a:xfrm>
          <a:prstGeom prst="rect">
            <a:avLst/>
          </a:prstGeom>
          <a:solidFill>
            <a:srgbClr val="001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spcBef>
                <a:spcPts val="575"/>
              </a:spcBef>
              <a:tabLst>
                <a:tab pos="297815" algn="l"/>
                <a:tab pos="298450" algn="l"/>
              </a:tabLst>
            </a:pPr>
            <a:endParaRPr lang="fr-FR" sz="1400" dirty="0">
              <a:latin typeface="Calibri" panose="020F0502020204030204" pitchFamily="34" charset="0"/>
              <a:ea typeface="Roboto" panose="02000000000000000000" pitchFamily="2" charset="0"/>
              <a:cs typeface="Calibri" panose="020F0502020204030204" pitchFamily="34" charset="0"/>
            </a:endParaRPr>
          </a:p>
        </p:txBody>
      </p:sp>
      <p:sp>
        <p:nvSpPr>
          <p:cNvPr id="42" name="Titre 1">
            <a:extLst>
              <a:ext uri="{FF2B5EF4-FFF2-40B4-BE49-F238E27FC236}">
                <a16:creationId xmlns:a16="http://schemas.microsoft.com/office/drawing/2014/main" id="{355CC95D-E688-324C-B638-02722873D184}"/>
              </a:ext>
            </a:extLst>
          </p:cNvPr>
          <p:cNvSpPr txBox="1">
            <a:spLocks/>
          </p:cNvSpPr>
          <p:nvPr/>
        </p:nvSpPr>
        <p:spPr>
          <a:xfrm>
            <a:off x="8291700" y="322490"/>
            <a:ext cx="3891807"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La part sociale</a:t>
            </a:r>
          </a:p>
        </p:txBody>
      </p:sp>
      <p:sp>
        <p:nvSpPr>
          <p:cNvPr id="44" name="Titre 1">
            <a:extLst>
              <a:ext uri="{FF2B5EF4-FFF2-40B4-BE49-F238E27FC236}">
                <a16:creationId xmlns:a16="http://schemas.microsoft.com/office/drawing/2014/main" id="{020608EA-D9E8-1046-9C3A-219DBDD2562D}"/>
              </a:ext>
            </a:extLst>
          </p:cNvPr>
          <p:cNvSpPr txBox="1">
            <a:spLocks/>
          </p:cNvSpPr>
          <p:nvPr/>
        </p:nvSpPr>
        <p:spPr>
          <a:xfrm>
            <a:off x="8254447" y="1233435"/>
            <a:ext cx="3097612" cy="62758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Le placement solidaire qui donne du sens à votre épargne.</a:t>
            </a:r>
          </a:p>
        </p:txBody>
      </p:sp>
      <p:sp>
        <p:nvSpPr>
          <p:cNvPr id="22" name="Titre 1">
            <a:extLst>
              <a:ext uri="{FF2B5EF4-FFF2-40B4-BE49-F238E27FC236}">
                <a16:creationId xmlns:a16="http://schemas.microsoft.com/office/drawing/2014/main" id="{C18BB1A3-573E-1F43-AB5A-02EBD2F4B54F}"/>
              </a:ext>
            </a:extLst>
          </p:cNvPr>
          <p:cNvSpPr txBox="1">
            <a:spLocks/>
          </p:cNvSpPr>
          <p:nvPr/>
        </p:nvSpPr>
        <p:spPr>
          <a:xfrm>
            <a:off x="597677" y="0"/>
            <a:ext cx="6068291" cy="65560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ctr">
              <a:lnSpc>
                <a:spcPct val="150000"/>
              </a:lnSpc>
              <a:spcAft>
                <a:spcPts val="30"/>
              </a:spcAft>
            </a:pPr>
            <a:r>
              <a:rPr lang="fr-FR" sz="1800" b="1" dirty="0">
                <a:solidFill>
                  <a:schemeClr val="tx2"/>
                </a:solidFill>
                <a:latin typeface="Calibri" panose="020F0502020204030204" pitchFamily="34" charset="0"/>
                <a:ea typeface="Roboto" panose="02000000000000000000" pitchFamily="2" charset="0"/>
                <a:cs typeface="Calibri" panose="020F0502020204030204" pitchFamily="34" charset="0"/>
              </a:rPr>
              <a:t>La part sociale</a:t>
            </a:r>
            <a:endParaRPr lang="fr-FR" sz="1800" i="1" dirty="0">
              <a:solidFill>
                <a:schemeClr val="tx2"/>
              </a:solidFill>
              <a:latin typeface="Calibri" panose="020F0502020204030204" pitchFamily="34" charset="0"/>
              <a:ea typeface="Roboto Light" panose="02000000000000000000" pitchFamily="2" charset="0"/>
              <a:cs typeface="Calibri" panose="020F0502020204030204" pitchFamily="34" charset="0"/>
            </a:endParaRPr>
          </a:p>
        </p:txBody>
      </p:sp>
      <p:grpSp>
        <p:nvGrpSpPr>
          <p:cNvPr id="32" name="Groupe 31">
            <a:extLst>
              <a:ext uri="{FF2B5EF4-FFF2-40B4-BE49-F238E27FC236}">
                <a16:creationId xmlns:a16="http://schemas.microsoft.com/office/drawing/2014/main" id="{BE517AA4-8A0C-FF46-885B-3DD0229150B7}"/>
              </a:ext>
            </a:extLst>
          </p:cNvPr>
          <p:cNvGrpSpPr/>
          <p:nvPr/>
        </p:nvGrpSpPr>
        <p:grpSpPr>
          <a:xfrm>
            <a:off x="10468331" y="217967"/>
            <a:ext cx="1246921" cy="963386"/>
            <a:chOff x="1043769" y="1796899"/>
            <a:chExt cx="4264278" cy="3437165"/>
          </a:xfrm>
        </p:grpSpPr>
        <p:sp>
          <p:nvSpPr>
            <p:cNvPr id="33" name="Ellipse 32">
              <a:extLst>
                <a:ext uri="{FF2B5EF4-FFF2-40B4-BE49-F238E27FC236}">
                  <a16:creationId xmlns:a16="http://schemas.microsoft.com/office/drawing/2014/main" id="{43992D47-3BB4-3B40-B6EE-C6483A3A8135}"/>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descr="Une image contenant lampe, lumière&#10;&#10;Description générée automatiquement">
              <a:extLst>
                <a:ext uri="{FF2B5EF4-FFF2-40B4-BE49-F238E27FC236}">
                  <a16:creationId xmlns:a16="http://schemas.microsoft.com/office/drawing/2014/main" id="{B31EF1AB-1DEB-634B-B00A-45ED57BFE1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53" name="object 17">
            <a:extLst>
              <a:ext uri="{FF2B5EF4-FFF2-40B4-BE49-F238E27FC236}">
                <a16:creationId xmlns:a16="http://schemas.microsoft.com/office/drawing/2014/main" id="{21F2171C-1605-0746-97E1-0508D74B9CBB}"/>
              </a:ext>
            </a:extLst>
          </p:cNvPr>
          <p:cNvSpPr/>
          <p:nvPr/>
        </p:nvSpPr>
        <p:spPr>
          <a:xfrm>
            <a:off x="1271513" y="464689"/>
            <a:ext cx="4629151" cy="199695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5" name="object 8">
            <a:extLst>
              <a:ext uri="{FF2B5EF4-FFF2-40B4-BE49-F238E27FC236}">
                <a16:creationId xmlns:a16="http://schemas.microsoft.com/office/drawing/2014/main" id="{DEAF3DE9-73F8-5643-8038-87082CD89A4A}"/>
              </a:ext>
            </a:extLst>
          </p:cNvPr>
          <p:cNvSpPr txBox="1"/>
          <p:nvPr/>
        </p:nvSpPr>
        <p:spPr>
          <a:xfrm>
            <a:off x="317462" y="2559957"/>
            <a:ext cx="6698334" cy="519116"/>
          </a:xfrm>
          <a:prstGeom prst="rect">
            <a:avLst/>
          </a:prstGeom>
        </p:spPr>
        <p:txBody>
          <a:bodyPr vert="horz" wrap="square" lIns="0" tIns="8890" rIns="0" bIns="0" rtlCol="0">
            <a:spAutoFit/>
          </a:bodyPr>
          <a:lstStyle/>
          <a:p>
            <a:pPr marL="12065" marR="5080" algn="ctr">
              <a:lnSpc>
                <a:spcPct val="101800"/>
              </a:lnSpc>
              <a:spcBef>
                <a:spcPts val="70"/>
              </a:spcBef>
            </a:pPr>
            <a:r>
              <a:rPr lang="fr-FR" sz="1100" dirty="0">
                <a:solidFill>
                  <a:srgbClr val="FF0000"/>
                </a:solidFill>
                <a:latin typeface="Roboto" panose="02000000000000000000" pitchFamily="2" charset="0"/>
                <a:ea typeface="Roboto" panose="02000000000000000000" pitchFamily="2" charset="0"/>
                <a:cs typeface="Arial"/>
              </a:rPr>
              <a:t>Les souscriptions par les personnes physiques effectuées jusqu’au 31 décembre 202</a:t>
            </a:r>
            <a:r>
              <a:rPr lang="fr-FR" sz="1100" dirty="0">
                <a:solidFill>
                  <a:srgbClr val="FF0000"/>
                </a:solidFill>
                <a:latin typeface="Roboto" panose="02000000000000000000" pitchFamily="2" charset="0"/>
                <a:ea typeface="Roboto" panose="02000000000000000000" pitchFamily="2" charset="0"/>
                <a:cs typeface="SF Pro Display"/>
              </a:rPr>
              <a:t>1 </a:t>
            </a:r>
            <a:r>
              <a:rPr lang="fr-FR" sz="1100" dirty="0">
                <a:solidFill>
                  <a:srgbClr val="FF0000"/>
                </a:solidFill>
                <a:latin typeface="Roboto" panose="02000000000000000000" pitchFamily="2" charset="0"/>
                <a:ea typeface="Roboto" panose="02000000000000000000" pitchFamily="2" charset="0"/>
                <a:cs typeface="Arial"/>
              </a:rPr>
              <a:t>ouvrent droit à la réduction  d’impôt sur le revenu à hauteur de 25 %  du montant souscrit, dans la limite d’un plafond global de 13 000 € au titre des avantages fiscaux (niches fiscales compte tenu du statut SIEG-ESUS).</a:t>
            </a:r>
          </a:p>
        </p:txBody>
      </p:sp>
      <p:sp>
        <p:nvSpPr>
          <p:cNvPr id="56" name="object 9">
            <a:extLst>
              <a:ext uri="{FF2B5EF4-FFF2-40B4-BE49-F238E27FC236}">
                <a16:creationId xmlns:a16="http://schemas.microsoft.com/office/drawing/2014/main" id="{925B4274-EDD8-A54A-9044-531C274313C5}"/>
              </a:ext>
            </a:extLst>
          </p:cNvPr>
          <p:cNvSpPr txBox="1"/>
          <p:nvPr/>
        </p:nvSpPr>
        <p:spPr>
          <a:xfrm>
            <a:off x="405070" y="3215240"/>
            <a:ext cx="3611254" cy="1992853"/>
          </a:xfrm>
          <a:prstGeom prst="rect">
            <a:avLst/>
          </a:prstGeom>
        </p:spPr>
        <p:txBody>
          <a:bodyPr vert="horz" wrap="square" lIns="0" tIns="6350" rIns="0" bIns="0" rtlCol="0">
            <a:spAutoFit/>
          </a:bodyPr>
          <a:lstStyle/>
          <a:p>
            <a:pPr marL="298450" marR="5080" indent="-285750" algn="just">
              <a:lnSpc>
                <a:spcPct val="103299"/>
              </a:lnSpc>
              <a:spcBef>
                <a:spcPts val="50"/>
              </a:spcBef>
              <a:buChar char="•"/>
              <a:tabLst>
                <a:tab pos="297815" algn="l"/>
                <a:tab pos="298450" algn="l"/>
              </a:tabLst>
            </a:pPr>
            <a:r>
              <a:rPr lang="fr-FR" sz="1200" b="1" dirty="0">
                <a:solidFill>
                  <a:srgbClr val="000E47"/>
                </a:solidFill>
                <a:latin typeface="Calibri" panose="020F0502020204030204" pitchFamily="34" charset="0"/>
                <a:ea typeface="Roboto" panose="02000000000000000000" pitchFamily="2" charset="0"/>
                <a:cs typeface="Calibri" panose="020F0502020204030204" pitchFamily="34" charset="0"/>
              </a:rPr>
              <a:t>Exceptionnellement en 2021, le plafond des niches fiscales est augmenté à 13 000 €.</a:t>
            </a:r>
          </a:p>
          <a:p>
            <a:pPr marL="298450" marR="5080" indent="-285750" algn="just">
              <a:lnSpc>
                <a:spcPct val="103299"/>
              </a:lnSpc>
              <a:spcBef>
                <a:spcPts val="50"/>
              </a:spcBef>
              <a:buChar char="•"/>
              <a:tabLst>
                <a:tab pos="297815" algn="l"/>
                <a:tab pos="298450" algn="l"/>
              </a:tabLst>
            </a:pPr>
            <a:r>
              <a:rPr lang="fr-FR" sz="1200" dirty="0">
                <a:solidFill>
                  <a:srgbClr val="000E47"/>
                </a:solidFill>
                <a:latin typeface="Calibri" panose="020F0502020204030204" pitchFamily="34" charset="0"/>
                <a:ea typeface="Roboto" panose="02000000000000000000" pitchFamily="2" charset="0"/>
                <a:cs typeface="Calibri" panose="020F0502020204030204" pitchFamily="34" charset="0"/>
              </a:rPr>
              <a:t>Les versements sont acceptés dans la limite d’un plafond annuel de 50 000 € pour un contribuable célibataire, veuf ou divorcé et de 100 000 € pour les contribuables mariés ou pacsés soumis à une imposition commune.</a:t>
            </a:r>
          </a:p>
          <a:p>
            <a:pPr marL="298450" marR="5080" indent="-285750" algn="just">
              <a:lnSpc>
                <a:spcPct val="103299"/>
              </a:lnSpc>
              <a:spcBef>
                <a:spcPts val="50"/>
              </a:spcBef>
              <a:buFontTx/>
              <a:buChar char="•"/>
              <a:tabLst>
                <a:tab pos="297815" algn="l"/>
                <a:tab pos="298450" algn="l"/>
              </a:tabLst>
            </a:pPr>
            <a:r>
              <a:rPr lang="fr-FR" sz="1200" dirty="0">
                <a:solidFill>
                  <a:srgbClr val="000E47"/>
                </a:solidFill>
                <a:latin typeface="Calibri" panose="020F0502020204030204" pitchFamily="34" charset="0"/>
                <a:ea typeface="Roboto" panose="02000000000000000000" pitchFamily="2" charset="0"/>
                <a:cs typeface="Calibri" panose="020F0502020204030204" pitchFamily="34" charset="0"/>
              </a:rPr>
              <a:t>Remboursement au nominal (sous réserve de fonds disponibles).</a:t>
            </a:r>
          </a:p>
          <a:p>
            <a:pPr marL="12700" marR="5080" algn="just">
              <a:lnSpc>
                <a:spcPct val="103299"/>
              </a:lnSpc>
              <a:spcBef>
                <a:spcPts val="50"/>
              </a:spcBef>
              <a:tabLst>
                <a:tab pos="297815" algn="l"/>
                <a:tab pos="298450" algn="l"/>
              </a:tabLst>
            </a:pPr>
            <a:endParaRPr lang="fr-FR" sz="1200" dirty="0">
              <a:solidFill>
                <a:srgbClr val="000E47"/>
              </a:solidFill>
              <a:latin typeface="Calibri" panose="020F0502020204030204" pitchFamily="34" charset="0"/>
              <a:ea typeface="Roboto" panose="02000000000000000000" pitchFamily="2" charset="0"/>
              <a:cs typeface="Calibri" panose="020F0502020204030204" pitchFamily="34" charset="0"/>
            </a:endParaRPr>
          </a:p>
        </p:txBody>
      </p:sp>
      <p:sp>
        <p:nvSpPr>
          <p:cNvPr id="57" name="object 10">
            <a:extLst>
              <a:ext uri="{FF2B5EF4-FFF2-40B4-BE49-F238E27FC236}">
                <a16:creationId xmlns:a16="http://schemas.microsoft.com/office/drawing/2014/main" id="{CA7AD985-133B-BF4C-B997-50EE6712EAA0}"/>
              </a:ext>
            </a:extLst>
          </p:cNvPr>
          <p:cNvSpPr txBox="1"/>
          <p:nvPr/>
        </p:nvSpPr>
        <p:spPr>
          <a:xfrm>
            <a:off x="4203127" y="3110281"/>
            <a:ext cx="3154439" cy="1911421"/>
          </a:xfrm>
          <a:prstGeom prst="rect">
            <a:avLst/>
          </a:prstGeom>
        </p:spPr>
        <p:txBody>
          <a:bodyPr vert="horz" wrap="square" lIns="0" tIns="94615" rIns="0" bIns="0" rtlCol="0">
            <a:spAutoFit/>
          </a:bodyPr>
          <a:lstStyle/>
          <a:p>
            <a:pPr marL="298450" indent="-285750" algn="just">
              <a:lnSpc>
                <a:spcPct val="100000"/>
              </a:lnSpc>
              <a:spcBef>
                <a:spcPts val="575"/>
              </a:spcBef>
              <a:buChar char="•"/>
              <a:tabLst>
                <a:tab pos="297815" algn="l"/>
                <a:tab pos="298450" algn="l"/>
              </a:tabLst>
            </a:pPr>
            <a:r>
              <a:rPr lang="fr-FR" sz="1200" dirty="0">
                <a:solidFill>
                  <a:srgbClr val="000E47"/>
                </a:solidFill>
                <a:latin typeface="Calibri" panose="020F0502020204030204" pitchFamily="34" charset="0"/>
                <a:ea typeface="Roboto" panose="02000000000000000000" pitchFamily="2" charset="0"/>
                <a:cs typeface="Calibri" panose="020F0502020204030204" pitchFamily="34" charset="0"/>
              </a:rPr>
              <a:t>Suivant la période où l’investisseur souscrit dans l’année, et la période de la huitième année suivant sa souscription où il obtient le remboursement de ses parts sociales, son TRI est compris entre 3,5% et 4,0%.*</a:t>
            </a:r>
          </a:p>
          <a:p>
            <a:pPr marL="298450" indent="-285750" algn="just">
              <a:lnSpc>
                <a:spcPct val="100000"/>
              </a:lnSpc>
              <a:spcBef>
                <a:spcPts val="575"/>
              </a:spcBef>
              <a:buChar char="•"/>
              <a:tabLst>
                <a:tab pos="297815" algn="l"/>
                <a:tab pos="298450" algn="l"/>
              </a:tabLst>
            </a:pPr>
            <a:r>
              <a:rPr lang="fr-FR" sz="1200" dirty="0">
                <a:solidFill>
                  <a:srgbClr val="000E47"/>
                </a:solidFill>
                <a:latin typeface="Calibri" panose="020F0502020204030204" pitchFamily="34" charset="0"/>
                <a:ea typeface="Roboto" panose="02000000000000000000" pitchFamily="2" charset="0"/>
                <a:cs typeface="Calibri" panose="020F0502020204030204" pitchFamily="34" charset="0"/>
              </a:rPr>
              <a:t>Réduction d’impôt de 25 %.</a:t>
            </a:r>
          </a:p>
          <a:p>
            <a:pPr marL="298450" indent="-285750" algn="just">
              <a:lnSpc>
                <a:spcPct val="100000"/>
              </a:lnSpc>
              <a:spcBef>
                <a:spcPts val="575"/>
              </a:spcBef>
              <a:buChar char="•"/>
              <a:tabLst>
                <a:tab pos="297815" algn="l"/>
                <a:tab pos="298450" algn="l"/>
              </a:tabLst>
            </a:pPr>
            <a:r>
              <a:rPr lang="fr-FR" sz="1200" dirty="0">
                <a:solidFill>
                  <a:srgbClr val="000E47"/>
                </a:solidFill>
                <a:latin typeface="Calibri" panose="020F0502020204030204" pitchFamily="34" charset="0"/>
                <a:ea typeface="Roboto" panose="02000000000000000000" pitchFamily="2" charset="0"/>
                <a:cs typeface="Calibri" panose="020F0502020204030204" pitchFamily="34" charset="0"/>
              </a:rPr>
              <a:t>Le montant de la réduction d’impôt excédant ce plafond est reportable au titre des années suivantes jusqu’à la cinquième année incluse. </a:t>
            </a:r>
          </a:p>
        </p:txBody>
      </p:sp>
      <p:sp>
        <p:nvSpPr>
          <p:cNvPr id="3" name="Rectangle 2">
            <a:extLst>
              <a:ext uri="{FF2B5EF4-FFF2-40B4-BE49-F238E27FC236}">
                <a16:creationId xmlns:a16="http://schemas.microsoft.com/office/drawing/2014/main" id="{0CA5D370-7651-4649-B18D-F9FC7342A7EC}"/>
              </a:ext>
            </a:extLst>
          </p:cNvPr>
          <p:cNvSpPr/>
          <p:nvPr/>
        </p:nvSpPr>
        <p:spPr>
          <a:xfrm>
            <a:off x="317462" y="5334683"/>
            <a:ext cx="6955407" cy="446276"/>
          </a:xfrm>
          <a:prstGeom prst="rect">
            <a:avLst/>
          </a:prstGeom>
        </p:spPr>
        <p:txBody>
          <a:bodyPr wrap="square">
            <a:spAutoFit/>
          </a:bodyPr>
          <a:lstStyle/>
          <a:p>
            <a:pPr marL="12700" algn="just">
              <a:lnSpc>
                <a:spcPct val="100000"/>
              </a:lnSpc>
              <a:spcBef>
                <a:spcPts val="575"/>
              </a:spcBef>
              <a:tabLst>
                <a:tab pos="297815" algn="l"/>
                <a:tab pos="298450" algn="l"/>
              </a:tabLst>
            </a:pPr>
            <a:r>
              <a:rPr lang="fr-FR" sz="900" i="1" dirty="0">
                <a:solidFill>
                  <a:srgbClr val="000D3B"/>
                </a:solidFill>
                <a:latin typeface="Calibri" panose="020F0502020204030204" pitchFamily="34" charset="0"/>
                <a:ea typeface="Roboto" panose="02000000000000000000" pitchFamily="2" charset="0"/>
                <a:cs typeface="Calibri" panose="020F0502020204030204" pitchFamily="34" charset="0"/>
              </a:rPr>
              <a:t>* </a:t>
            </a:r>
            <a:r>
              <a:rPr lang="fr-FR" sz="900" dirty="0">
                <a:solidFill>
                  <a:srgbClr val="000D3B"/>
                </a:solidFill>
                <a:latin typeface="Calibri" panose="020F0502020204030204" pitchFamily="34" charset="0"/>
                <a:ea typeface="Roboto" panose="02000000000000000000" pitchFamily="2" charset="0"/>
                <a:cs typeface="Calibri" panose="020F0502020204030204" pitchFamily="34" charset="0"/>
              </a:rPr>
              <a:t>TRI: taux de rentabilité interne. Il prend en compte les flux, (achat, revenu, frais, fiscalité et revente) et ramène tout sur un rendement annuel. </a:t>
            </a:r>
          </a:p>
          <a:p>
            <a:pPr marL="12700" algn="just">
              <a:lnSpc>
                <a:spcPct val="100000"/>
              </a:lnSpc>
              <a:spcBef>
                <a:spcPts val="575"/>
              </a:spcBef>
              <a:tabLst>
                <a:tab pos="297815" algn="l"/>
                <a:tab pos="298450" algn="l"/>
              </a:tabLst>
            </a:pPr>
            <a:r>
              <a:rPr lang="fr-FR" sz="900" dirty="0">
                <a:solidFill>
                  <a:srgbClr val="000D3B"/>
                </a:solidFill>
                <a:latin typeface="Calibri" panose="020F0502020204030204" pitchFamily="34" charset="0"/>
                <a:ea typeface="Roboto" panose="02000000000000000000" pitchFamily="2" charset="0"/>
                <a:cs typeface="Calibri" panose="020F0502020204030204" pitchFamily="34" charset="0"/>
              </a:rPr>
              <a:t>TRI = (flux entrants / flux sortants) ^ [(1 / </a:t>
            </a:r>
            <a:r>
              <a:rPr lang="fr-FR" sz="900" dirty="0" err="1">
                <a:solidFill>
                  <a:srgbClr val="000D3B"/>
                </a:solidFill>
                <a:latin typeface="Calibri" panose="020F0502020204030204" pitchFamily="34" charset="0"/>
                <a:ea typeface="Roboto" panose="02000000000000000000" pitchFamily="2" charset="0"/>
                <a:cs typeface="Calibri" panose="020F0502020204030204" pitchFamily="34" charset="0"/>
              </a:rPr>
              <a:t>t</a:t>
            </a:r>
            <a:r>
              <a:rPr lang="fr-FR" sz="900" dirty="0">
                <a:solidFill>
                  <a:srgbClr val="000D3B"/>
                </a:solidFill>
                <a:latin typeface="Calibri" panose="020F0502020204030204" pitchFamily="34" charset="0"/>
                <a:ea typeface="Roboto" panose="02000000000000000000" pitchFamily="2" charset="0"/>
                <a:cs typeface="Calibri" panose="020F0502020204030204" pitchFamily="34" charset="0"/>
              </a:rPr>
              <a:t>) - 1] sachant que </a:t>
            </a:r>
            <a:r>
              <a:rPr lang="fr-FR" sz="900" b="1" dirty="0" err="1">
                <a:solidFill>
                  <a:srgbClr val="000D3B"/>
                </a:solidFill>
                <a:latin typeface="Calibri" panose="020F0502020204030204" pitchFamily="34" charset="0"/>
                <a:ea typeface="Roboto" panose="02000000000000000000" pitchFamily="2" charset="0"/>
                <a:cs typeface="Calibri" panose="020F0502020204030204" pitchFamily="34" charset="0"/>
              </a:rPr>
              <a:t>t</a:t>
            </a:r>
            <a:r>
              <a:rPr lang="fr-FR" sz="900" dirty="0">
                <a:solidFill>
                  <a:srgbClr val="000D3B"/>
                </a:solidFill>
                <a:latin typeface="Calibri" panose="020F0502020204030204" pitchFamily="34" charset="0"/>
                <a:ea typeface="Roboto" panose="02000000000000000000" pitchFamily="2" charset="0"/>
                <a:cs typeface="Calibri" panose="020F0502020204030204" pitchFamily="34" charset="0"/>
              </a:rPr>
              <a:t> correspond au nombre d'années. </a:t>
            </a:r>
          </a:p>
        </p:txBody>
      </p:sp>
      <p:sp>
        <p:nvSpPr>
          <p:cNvPr id="4" name="Rectangle 3">
            <a:extLst>
              <a:ext uri="{FF2B5EF4-FFF2-40B4-BE49-F238E27FC236}">
                <a16:creationId xmlns:a16="http://schemas.microsoft.com/office/drawing/2014/main" id="{9EACE110-CD94-8A4F-B60E-006E9FA77C83}"/>
              </a:ext>
            </a:extLst>
          </p:cNvPr>
          <p:cNvSpPr/>
          <p:nvPr/>
        </p:nvSpPr>
        <p:spPr>
          <a:xfrm>
            <a:off x="8254447" y="1898059"/>
            <a:ext cx="3337980" cy="1107996"/>
          </a:xfrm>
          <a:prstGeom prst="rect">
            <a:avLst/>
          </a:prstGeom>
        </p:spPr>
        <p:txBody>
          <a:bodyPr wrap="square">
            <a:spAutoFit/>
          </a:bodyPr>
          <a:lstStyle/>
          <a:p>
            <a:pPr marL="12700" algn="just">
              <a:lnSpc>
                <a:spcPct val="100000"/>
              </a:lnSpc>
              <a:spcBef>
                <a:spcPts val="650"/>
              </a:spcBef>
              <a:tabLst>
                <a:tab pos="297815" algn="l"/>
                <a:tab pos="298450" algn="l"/>
              </a:tabLst>
            </a:pPr>
            <a:r>
              <a:rPr lang="fr-FR" sz="1100" dirty="0">
                <a:solidFill>
                  <a:schemeClr val="bg1"/>
                </a:solidFill>
                <a:latin typeface="Calibri" panose="020F0502020204030204" pitchFamily="34" charset="0"/>
                <a:ea typeface="Roboto" panose="02000000000000000000" pitchFamily="2" charset="0"/>
                <a:cs typeface="Calibri" panose="020F0502020204030204" pitchFamily="34" charset="0"/>
              </a:rPr>
              <a:t>Conservation des parts sociales, pendant une durée le plus souvent d’au moins 7 ans (avant rachat par la SCIC) ou plus rarement/exceptionnellement de 5 ans (avant cession à un tiers qui devra avoir été préalablement agréé par les organes sociaux compétents).</a:t>
            </a:r>
          </a:p>
        </p:txBody>
      </p:sp>
      <p:sp>
        <p:nvSpPr>
          <p:cNvPr id="2" name="Rectangle 1">
            <a:extLst>
              <a:ext uri="{FF2B5EF4-FFF2-40B4-BE49-F238E27FC236}">
                <a16:creationId xmlns:a16="http://schemas.microsoft.com/office/drawing/2014/main" id="{A2123231-F84D-A243-A265-CF009D22EF4A}"/>
              </a:ext>
            </a:extLst>
          </p:cNvPr>
          <p:cNvSpPr/>
          <p:nvPr/>
        </p:nvSpPr>
        <p:spPr>
          <a:xfrm>
            <a:off x="8254447" y="2953817"/>
            <a:ext cx="3048000" cy="2800767"/>
          </a:xfrm>
          <a:prstGeom prst="rect">
            <a:avLst/>
          </a:prstGeom>
        </p:spPr>
        <p:txBody>
          <a:bodyPr wrap="square">
            <a:spAutoFit/>
          </a:bodyPr>
          <a:lstStyle/>
          <a:p>
            <a:pPr algn="just"/>
            <a:r>
              <a:rPr lang="fr-FR" sz="1100" dirty="0">
                <a:solidFill>
                  <a:schemeClr val="bg1"/>
                </a:solidFill>
                <a:latin typeface="Calibri" panose="020F0502020204030204" pitchFamily="34" charset="0"/>
              </a:rPr>
              <a:t>Frais : 6.15 % des montants collectés :</a:t>
            </a:r>
          </a:p>
          <a:p>
            <a:pPr marL="171450" indent="-171450" algn="just">
              <a:buFont typeface="Arial" panose="020B0604020202020204" pitchFamily="34" charset="0"/>
              <a:buChar char="•"/>
            </a:pPr>
            <a:r>
              <a:rPr lang="fr-FR" sz="1100" dirty="0">
                <a:solidFill>
                  <a:schemeClr val="bg1"/>
                </a:solidFill>
                <a:latin typeface="Calibri" panose="020F0502020204030204" pitchFamily="34" charset="0"/>
              </a:rPr>
              <a:t>dont 1.15 % acquis à INVEST SECURITIES au titre de prestataire de service d’investissement réalisant le service de placement non garanti de titres financiers ;</a:t>
            </a:r>
          </a:p>
          <a:p>
            <a:pPr marL="171450" indent="-171450" algn="just">
              <a:buFont typeface="Arial" panose="020B0604020202020204" pitchFamily="34" charset="0"/>
              <a:buChar char="•"/>
            </a:pPr>
            <a:r>
              <a:rPr lang="fr-FR" sz="1100" dirty="0">
                <a:solidFill>
                  <a:schemeClr val="bg1"/>
                </a:solidFill>
                <a:latin typeface="Calibri" panose="020F0502020204030204" pitchFamily="34" charset="0"/>
              </a:rPr>
              <a:t>dont 5 % acquis au partenaire régulé - tels que des prestataires de service d’investissement, des banques, des compagnies d’assurance ou des conseillers en investissements financiers, etc. qui souhaitent présenter la SCIC à des Souscripteurs et qui disposent d’une lettre de mission. </a:t>
            </a:r>
          </a:p>
          <a:p>
            <a:pPr algn="just"/>
            <a:r>
              <a:rPr lang="fr-FR" sz="1100" dirty="0">
                <a:solidFill>
                  <a:schemeClr val="bg1"/>
                </a:solidFill>
                <a:latin typeface="Calibri" panose="020F0502020204030204" pitchFamily="34" charset="0"/>
              </a:rPr>
              <a:t>Il est précisé que ces frais ne sont pas facturés au souscripteur, mais qu’ils sont encourus dans le cadre de l’opération et financés par les souscriptions.</a:t>
            </a:r>
            <a:endParaRPr lang="fr-FR" sz="1100" dirty="0">
              <a:solidFill>
                <a:schemeClr val="bg1"/>
              </a:solidFill>
              <a:effectLst/>
              <a:latin typeface="Calibri" panose="020F0502020204030204" pitchFamily="34" charset="0"/>
            </a:endParaRPr>
          </a:p>
        </p:txBody>
      </p:sp>
      <p:sp>
        <p:nvSpPr>
          <p:cNvPr id="29" name="Rectangle 28">
            <a:extLst>
              <a:ext uri="{FF2B5EF4-FFF2-40B4-BE49-F238E27FC236}">
                <a16:creationId xmlns:a16="http://schemas.microsoft.com/office/drawing/2014/main" id="{F773897E-21ED-B94C-9146-13D7A3FAB44C}"/>
              </a:ext>
            </a:extLst>
          </p:cNvPr>
          <p:cNvSpPr/>
          <p:nvPr/>
        </p:nvSpPr>
        <p:spPr>
          <a:xfrm>
            <a:off x="319654" y="5907549"/>
            <a:ext cx="7037911" cy="861774"/>
          </a:xfrm>
          <a:prstGeom prst="rect">
            <a:avLst/>
          </a:prstGeom>
        </p:spPr>
        <p:txBody>
          <a:bodyPr wrap="square">
            <a:spAutoFit/>
          </a:bodyPr>
          <a:lstStyle/>
          <a:p>
            <a:pPr marL="12700" algn="just">
              <a:lnSpc>
                <a:spcPct val="100000"/>
              </a:lnSpc>
              <a:spcBef>
                <a:spcPts val="575"/>
              </a:spcBef>
              <a:tabLst>
                <a:tab pos="297815" algn="l"/>
                <a:tab pos="298450" algn="l"/>
              </a:tabLst>
            </a:pPr>
            <a:r>
              <a:rPr lang="fr-FR" sz="900" i="1" dirty="0">
                <a:solidFill>
                  <a:srgbClr val="000D3B"/>
                </a:solidFill>
                <a:latin typeface="Calibri" panose="020F0502020204030204" pitchFamily="34" charset="0"/>
                <a:ea typeface="Roboto" panose="02000000000000000000" pitchFamily="2" charset="0"/>
                <a:cs typeface="Calibri" panose="020F0502020204030204" pitchFamily="34" charset="0"/>
              </a:rPr>
              <a:t>Le calcul du TRI s’entend dans l’hypothèse d’un exemple de 20 000 € souscrit en 2021, la réduction d’impôt représente 5 000 € en 2022, soit un flux net de 15 000 €. Dans l’hypothèse où le rachat des parts sociales se fait à la valeur nominale à l’issue du 31 décembre 2028, le flux net de remboursement serait de 20 000 €. </a:t>
            </a:r>
          </a:p>
          <a:p>
            <a:pPr marL="12700" algn="just">
              <a:lnSpc>
                <a:spcPct val="100000"/>
              </a:lnSpc>
              <a:spcBef>
                <a:spcPts val="575"/>
              </a:spcBef>
              <a:tabLst>
                <a:tab pos="297815" algn="l"/>
                <a:tab pos="298450" algn="l"/>
              </a:tabLst>
            </a:pPr>
            <a:r>
              <a:rPr lang="fr-FR" sz="900" i="1" dirty="0">
                <a:solidFill>
                  <a:srgbClr val="000D3B"/>
                </a:solidFill>
                <a:latin typeface="Calibri" panose="020F0502020204030204" pitchFamily="34" charset="0"/>
                <a:ea typeface="Roboto" panose="02000000000000000000" pitchFamily="2" charset="0"/>
                <a:cs typeface="Calibri" panose="020F0502020204030204" pitchFamily="34" charset="0"/>
              </a:rPr>
              <a:t>Risque que les Souscripteurs ne puissent obtenir le rachat par la Société de leurs parts sociales à leur valeur nominale, si toutefois ils exerçaient ce droit, conformément aux statuts et à la réglementation fiscale, au plus tôt le 31 décembre de la septième année suivant l’année de leur souscription.</a:t>
            </a:r>
          </a:p>
        </p:txBody>
      </p:sp>
      <p:sp>
        <p:nvSpPr>
          <p:cNvPr id="23" name="Titre 1">
            <a:extLst>
              <a:ext uri="{FF2B5EF4-FFF2-40B4-BE49-F238E27FC236}">
                <a16:creationId xmlns:a16="http://schemas.microsoft.com/office/drawing/2014/main" id="{A7F5AC0B-6741-A548-BDAC-77858513E4D4}"/>
              </a:ext>
            </a:extLst>
          </p:cNvPr>
          <p:cNvSpPr txBox="1">
            <a:spLocks/>
          </p:cNvSpPr>
          <p:nvPr/>
        </p:nvSpPr>
        <p:spPr>
          <a:xfrm>
            <a:off x="3364095" y="1900586"/>
            <a:ext cx="1304458" cy="34558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ctr">
              <a:lnSpc>
                <a:spcPct val="150000"/>
              </a:lnSpc>
              <a:spcAft>
                <a:spcPts val="30"/>
              </a:spcAft>
            </a:pPr>
            <a:r>
              <a:rPr lang="fr-FR" sz="800" b="1" spc="0" dirty="0">
                <a:solidFill>
                  <a:srgbClr val="001C88"/>
                </a:solidFill>
                <a:latin typeface="Calibri" panose="020F0502020204030204" pitchFamily="34" charset="0"/>
                <a:ea typeface="Roboto" panose="02000000000000000000" pitchFamily="2" charset="0"/>
                <a:cs typeface="Calibri" panose="020F0502020204030204" pitchFamily="34" charset="0"/>
              </a:rPr>
              <a:t>À compter du 31 12 2028</a:t>
            </a:r>
            <a:endParaRPr lang="fr-FR" sz="800" i="1" spc="0" dirty="0">
              <a:solidFill>
                <a:srgbClr val="001C88"/>
              </a:solidFill>
              <a:latin typeface="Calibri" panose="020F0502020204030204" pitchFamily="34" charset="0"/>
              <a:ea typeface="Roboto Light" panose="02000000000000000000" pitchFamily="2" charset="0"/>
              <a:cs typeface="Calibri" panose="020F0502020204030204" pitchFamily="34" charset="0"/>
            </a:endParaRPr>
          </a:p>
        </p:txBody>
      </p:sp>
      <p:pic>
        <p:nvPicPr>
          <p:cNvPr id="30" name="Image 29" descr="Une image contenant assis, signe, vert, alimentation&#10;&#10;Description générée automatiquement">
            <a:extLst>
              <a:ext uri="{FF2B5EF4-FFF2-40B4-BE49-F238E27FC236}">
                <a16:creationId xmlns:a16="http://schemas.microsoft.com/office/drawing/2014/main" id="{0FB0B1A3-E377-F943-A6AF-C35F24AB15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62849" y="6432482"/>
            <a:ext cx="1005841" cy="204521"/>
          </a:xfrm>
          <a:prstGeom prst="rect">
            <a:avLst/>
          </a:prstGeom>
        </p:spPr>
      </p:pic>
      <p:pic>
        <p:nvPicPr>
          <p:cNvPr id="31" name="Image 30" descr="Une image contenant alimentation, dessin&#10;&#10;Description générée automatiquement">
            <a:extLst>
              <a:ext uri="{FF2B5EF4-FFF2-40B4-BE49-F238E27FC236}">
                <a16:creationId xmlns:a16="http://schemas.microsoft.com/office/drawing/2014/main" id="{6C71BA6D-DDB5-9D4E-A37A-238FF3B0E9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720531" y="6253484"/>
            <a:ext cx="527092" cy="483812"/>
          </a:xfrm>
          <a:prstGeom prst="rect">
            <a:avLst/>
          </a:prstGeom>
        </p:spPr>
      </p:pic>
      <p:pic>
        <p:nvPicPr>
          <p:cNvPr id="34" name="Image 33">
            <a:extLst>
              <a:ext uri="{FF2B5EF4-FFF2-40B4-BE49-F238E27FC236}">
                <a16:creationId xmlns:a16="http://schemas.microsoft.com/office/drawing/2014/main" id="{04D39EDA-3FD0-F14B-9FA7-6448D45EAA1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528796" y="6273896"/>
            <a:ext cx="431575" cy="431575"/>
          </a:xfrm>
          <a:prstGeom prst="rect">
            <a:avLst/>
          </a:prstGeom>
        </p:spPr>
      </p:pic>
      <p:pic>
        <p:nvPicPr>
          <p:cNvPr id="36" name="Image 35">
            <a:extLst>
              <a:ext uri="{FF2B5EF4-FFF2-40B4-BE49-F238E27FC236}">
                <a16:creationId xmlns:a16="http://schemas.microsoft.com/office/drawing/2014/main" id="{6F86C1EA-5055-3649-BFF6-D76843378CA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374155" y="6220933"/>
            <a:ext cx="892171" cy="637067"/>
          </a:xfrm>
          <a:prstGeom prst="rect">
            <a:avLst/>
          </a:prstGeom>
        </p:spPr>
      </p:pic>
      <p:pic>
        <p:nvPicPr>
          <p:cNvPr id="37" name="Image 36" descr="Une image contenant dessin&#10;&#10;Description générée automatiquement">
            <a:extLst>
              <a:ext uri="{FF2B5EF4-FFF2-40B4-BE49-F238E27FC236}">
                <a16:creationId xmlns:a16="http://schemas.microsoft.com/office/drawing/2014/main" id="{E670FB12-AF74-B64F-97F0-F18C37F3B93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770991" y="6173247"/>
            <a:ext cx="653810" cy="653810"/>
          </a:xfrm>
          <a:prstGeom prst="rect">
            <a:avLst/>
          </a:prstGeom>
        </p:spPr>
      </p:pic>
    </p:spTree>
    <p:extLst>
      <p:ext uri="{BB962C8B-B14F-4D97-AF65-F5344CB8AC3E}">
        <p14:creationId xmlns:p14="http://schemas.microsoft.com/office/powerpoint/2010/main" val="71648453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1C61EA8-4562-3142-8D6C-AD3F377CF389}"/>
              </a:ext>
            </a:extLst>
          </p:cNvPr>
          <p:cNvSpPr/>
          <p:nvPr/>
        </p:nvSpPr>
        <p:spPr>
          <a:xfrm>
            <a:off x="7562849" y="0"/>
            <a:ext cx="4629151" cy="6147707"/>
          </a:xfrm>
          <a:prstGeom prst="rect">
            <a:avLst/>
          </a:prstGeom>
          <a:solidFill>
            <a:srgbClr val="00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42" name="Titre 1">
            <a:extLst>
              <a:ext uri="{FF2B5EF4-FFF2-40B4-BE49-F238E27FC236}">
                <a16:creationId xmlns:a16="http://schemas.microsoft.com/office/drawing/2014/main" id="{355CC95D-E688-324C-B638-02722873D184}"/>
              </a:ext>
            </a:extLst>
          </p:cNvPr>
          <p:cNvSpPr txBox="1">
            <a:spLocks/>
          </p:cNvSpPr>
          <p:nvPr/>
        </p:nvSpPr>
        <p:spPr>
          <a:xfrm>
            <a:off x="8338808" y="1905405"/>
            <a:ext cx="2921749"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Report de l’excédent de réduction d’impôt</a:t>
            </a:r>
          </a:p>
        </p:txBody>
      </p:sp>
      <p:sp>
        <p:nvSpPr>
          <p:cNvPr id="44" name="Titre 1">
            <a:extLst>
              <a:ext uri="{FF2B5EF4-FFF2-40B4-BE49-F238E27FC236}">
                <a16:creationId xmlns:a16="http://schemas.microsoft.com/office/drawing/2014/main" id="{020608EA-D9E8-1046-9C3A-219DBDD2562D}"/>
              </a:ext>
            </a:extLst>
          </p:cNvPr>
          <p:cNvSpPr txBox="1">
            <a:spLocks/>
          </p:cNvSpPr>
          <p:nvPr/>
        </p:nvSpPr>
        <p:spPr>
          <a:xfrm>
            <a:off x="8338808" y="2599520"/>
            <a:ext cx="3097612" cy="68808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Roboto" panose="02000000000000000000" pitchFamily="2" charset="0"/>
                <a:ea typeface="Roboto" panose="02000000000000000000" pitchFamily="2" charset="0"/>
              </a:rPr>
              <a:t>Pour une souscription de 52 000 €</a:t>
            </a:r>
          </a:p>
        </p:txBody>
      </p:sp>
      <p:grpSp>
        <p:nvGrpSpPr>
          <p:cNvPr id="32" name="Groupe 31">
            <a:extLst>
              <a:ext uri="{FF2B5EF4-FFF2-40B4-BE49-F238E27FC236}">
                <a16:creationId xmlns:a16="http://schemas.microsoft.com/office/drawing/2014/main" id="{BE517AA4-8A0C-FF46-885B-3DD0229150B7}"/>
              </a:ext>
            </a:extLst>
          </p:cNvPr>
          <p:cNvGrpSpPr/>
          <p:nvPr/>
        </p:nvGrpSpPr>
        <p:grpSpPr>
          <a:xfrm>
            <a:off x="10468331" y="217967"/>
            <a:ext cx="1246921" cy="963386"/>
            <a:chOff x="1043769" y="1796899"/>
            <a:chExt cx="4264278" cy="3437165"/>
          </a:xfrm>
        </p:grpSpPr>
        <p:sp>
          <p:nvSpPr>
            <p:cNvPr id="33" name="Ellipse 32">
              <a:extLst>
                <a:ext uri="{FF2B5EF4-FFF2-40B4-BE49-F238E27FC236}">
                  <a16:creationId xmlns:a16="http://schemas.microsoft.com/office/drawing/2014/main" id="{43992D47-3BB4-3B40-B6EE-C6483A3A8135}"/>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descr="Une image contenant lampe, lumière&#10;&#10;Description générée automatiquement">
              <a:extLst>
                <a:ext uri="{FF2B5EF4-FFF2-40B4-BE49-F238E27FC236}">
                  <a16:creationId xmlns:a16="http://schemas.microsoft.com/office/drawing/2014/main" id="{B31EF1AB-1DEB-634B-B00A-45ED57BFE1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56" name="object 9">
            <a:extLst>
              <a:ext uri="{FF2B5EF4-FFF2-40B4-BE49-F238E27FC236}">
                <a16:creationId xmlns:a16="http://schemas.microsoft.com/office/drawing/2014/main" id="{925B4274-EDD8-A54A-9044-531C274313C5}"/>
              </a:ext>
            </a:extLst>
          </p:cNvPr>
          <p:cNvSpPr txBox="1"/>
          <p:nvPr/>
        </p:nvSpPr>
        <p:spPr>
          <a:xfrm>
            <a:off x="476748" y="1166314"/>
            <a:ext cx="5712231" cy="811954"/>
          </a:xfrm>
          <a:prstGeom prst="rect">
            <a:avLst/>
          </a:prstGeom>
        </p:spPr>
        <p:txBody>
          <a:bodyPr vert="horz" wrap="square" lIns="0" tIns="6350" rIns="0" bIns="0" rtlCol="0">
            <a:spAutoFit/>
          </a:bodyPr>
          <a:lstStyle/>
          <a:p>
            <a:pPr marL="298450" indent="-285750">
              <a:lnSpc>
                <a:spcPct val="100000"/>
              </a:lnSpc>
              <a:spcBef>
                <a:spcPts val="635"/>
              </a:spcBef>
              <a:buChar char="•"/>
              <a:tabLst>
                <a:tab pos="297815" algn="l"/>
                <a:tab pos="298450" algn="l"/>
              </a:tabLst>
            </a:pP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Plafond de niche fiscale de </a:t>
            </a: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13 000 €*.</a:t>
            </a:r>
            <a:endParaRPr lang="fr-FR" sz="1600" dirty="0">
              <a:latin typeface="Calibri" panose="020F0502020204030204" pitchFamily="34" charset="0"/>
              <a:ea typeface="Roboto" panose="02000000000000000000" pitchFamily="2" charset="0"/>
              <a:cs typeface="Calibri" panose="020F0502020204030204" pitchFamily="34" charset="0"/>
            </a:endParaRPr>
          </a:p>
          <a:p>
            <a:pPr marL="298450" marR="5080" indent="-285750">
              <a:lnSpc>
                <a:spcPct val="105800"/>
              </a:lnSpc>
              <a:spcBef>
                <a:spcPts val="425"/>
              </a:spcBef>
              <a:buChar char="•"/>
              <a:tabLst>
                <a:tab pos="297815" algn="l"/>
                <a:tab pos="298450" algn="l"/>
              </a:tabLst>
            </a:pP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Report de 4 ans maximum </a:t>
            </a: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uniquement pour les contribuables payant</a:t>
            </a: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 </a:t>
            </a: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plus de 13 000 € </a:t>
            </a: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d'impôt annuel.</a:t>
            </a:r>
            <a:endParaRPr lang="fr-FR" sz="1600" dirty="0">
              <a:latin typeface="Calibri" panose="020F0502020204030204" pitchFamily="34" charset="0"/>
              <a:ea typeface="Roboto" panose="02000000000000000000" pitchFamily="2" charset="0"/>
              <a:cs typeface="Calibri" panose="020F0502020204030204" pitchFamily="34" charset="0"/>
            </a:endParaRPr>
          </a:p>
        </p:txBody>
      </p:sp>
      <p:sp>
        <p:nvSpPr>
          <p:cNvPr id="2" name="Rectangle 1">
            <a:extLst>
              <a:ext uri="{FF2B5EF4-FFF2-40B4-BE49-F238E27FC236}">
                <a16:creationId xmlns:a16="http://schemas.microsoft.com/office/drawing/2014/main" id="{E1DF8224-82CA-DA45-B2D9-9D58C6A46FF8}"/>
              </a:ext>
            </a:extLst>
          </p:cNvPr>
          <p:cNvSpPr/>
          <p:nvPr/>
        </p:nvSpPr>
        <p:spPr>
          <a:xfrm>
            <a:off x="1366945" y="233006"/>
            <a:ext cx="4980852" cy="502702"/>
          </a:xfrm>
          <a:prstGeom prst="rect">
            <a:avLst/>
          </a:prstGeom>
        </p:spPr>
        <p:txBody>
          <a:bodyPr wrap="none">
            <a:spAutoFit/>
          </a:bodyPr>
          <a:lstStyle/>
          <a:p>
            <a:pPr algn="ctr">
              <a:lnSpc>
                <a:spcPct val="150000"/>
              </a:lnSpc>
              <a:spcAft>
                <a:spcPts val="30"/>
              </a:spcAft>
            </a:pPr>
            <a:r>
              <a:rPr lang="fr-FR" sz="2000" b="1" dirty="0">
                <a:solidFill>
                  <a:schemeClr val="tx2"/>
                </a:solidFill>
                <a:latin typeface="Roboto" panose="02000000000000000000" pitchFamily="2" charset="0"/>
                <a:ea typeface="Roboto" panose="02000000000000000000" pitchFamily="2" charset="0"/>
              </a:rPr>
              <a:t>Report de l’excédent de réduction d’impôt</a:t>
            </a:r>
            <a:endParaRPr lang="fr-FR" sz="2000" i="1" dirty="0">
              <a:solidFill>
                <a:schemeClr val="tx2"/>
              </a:solidFill>
              <a:latin typeface="Roboto Light" panose="02000000000000000000" pitchFamily="2" charset="0"/>
              <a:ea typeface="Roboto Light" panose="02000000000000000000" pitchFamily="2" charset="0"/>
            </a:endParaRPr>
          </a:p>
        </p:txBody>
      </p:sp>
      <p:sp>
        <p:nvSpPr>
          <p:cNvPr id="4" name="Rectangle 3">
            <a:extLst>
              <a:ext uri="{FF2B5EF4-FFF2-40B4-BE49-F238E27FC236}">
                <a16:creationId xmlns:a16="http://schemas.microsoft.com/office/drawing/2014/main" id="{FDDAF857-1047-3446-B46A-459E5805EF47}"/>
              </a:ext>
            </a:extLst>
          </p:cNvPr>
          <p:cNvSpPr/>
          <p:nvPr/>
        </p:nvSpPr>
        <p:spPr>
          <a:xfrm>
            <a:off x="476497" y="4716309"/>
            <a:ext cx="6830390" cy="584775"/>
          </a:xfrm>
          <a:prstGeom prst="rect">
            <a:avLst/>
          </a:prstGeom>
        </p:spPr>
        <p:txBody>
          <a:bodyPr wrap="square">
            <a:spAutoFit/>
          </a:bodyPr>
          <a:lstStyle/>
          <a:p>
            <a:r>
              <a:rPr lang="fr-FR" sz="1600" b="1" dirty="0">
                <a:solidFill>
                  <a:srgbClr val="333333"/>
                </a:solidFill>
                <a:latin typeface="Calibri" panose="020F0502020204030204" pitchFamily="34" charset="0"/>
                <a:ea typeface="Times New Roman" panose="02020603050405020304" pitchFamily="18" charset="0"/>
              </a:rPr>
              <a:t>À noter : une souscription en année N donne droit à un avantage fiscal sur l’impôt à payer en N+1 au titre des revenus de l’année N. </a:t>
            </a:r>
          </a:p>
        </p:txBody>
      </p:sp>
      <p:graphicFrame>
        <p:nvGraphicFramePr>
          <p:cNvPr id="3" name="Tableau 4">
            <a:extLst>
              <a:ext uri="{FF2B5EF4-FFF2-40B4-BE49-F238E27FC236}">
                <a16:creationId xmlns:a16="http://schemas.microsoft.com/office/drawing/2014/main" id="{9DED81DD-A63B-4F44-B10B-D13FE851DD24}"/>
              </a:ext>
            </a:extLst>
          </p:cNvPr>
          <p:cNvGraphicFramePr>
            <a:graphicFrameLocks noGrp="1"/>
          </p:cNvGraphicFramePr>
          <p:nvPr>
            <p:extLst>
              <p:ext uri="{D42A27DB-BD31-4B8C-83A1-F6EECF244321}">
                <p14:modId xmlns:p14="http://schemas.microsoft.com/office/powerpoint/2010/main" val="2131511304"/>
              </p:ext>
            </p:extLst>
          </p:nvPr>
        </p:nvGraphicFramePr>
        <p:xfrm>
          <a:off x="476497" y="2145612"/>
          <a:ext cx="6744146" cy="2219816"/>
        </p:xfrm>
        <a:graphic>
          <a:graphicData uri="http://schemas.openxmlformats.org/drawingml/2006/table">
            <a:tbl>
              <a:tblPr firstRow="1" bandRow="1">
                <a:tableStyleId>{5C22544A-7EE6-4342-B048-85BDC9FD1C3A}</a:tableStyleId>
              </a:tblPr>
              <a:tblGrid>
                <a:gridCol w="2565527">
                  <a:extLst>
                    <a:ext uri="{9D8B030D-6E8A-4147-A177-3AD203B41FA5}">
                      <a16:colId xmlns:a16="http://schemas.microsoft.com/office/drawing/2014/main" val="2868446848"/>
                    </a:ext>
                  </a:extLst>
                </a:gridCol>
                <a:gridCol w="740093">
                  <a:extLst>
                    <a:ext uri="{9D8B030D-6E8A-4147-A177-3AD203B41FA5}">
                      <a16:colId xmlns:a16="http://schemas.microsoft.com/office/drawing/2014/main" val="1066008887"/>
                    </a:ext>
                  </a:extLst>
                </a:gridCol>
                <a:gridCol w="665480">
                  <a:extLst>
                    <a:ext uri="{9D8B030D-6E8A-4147-A177-3AD203B41FA5}">
                      <a16:colId xmlns:a16="http://schemas.microsoft.com/office/drawing/2014/main" val="3894302835"/>
                    </a:ext>
                  </a:extLst>
                </a:gridCol>
                <a:gridCol w="665480">
                  <a:extLst>
                    <a:ext uri="{9D8B030D-6E8A-4147-A177-3AD203B41FA5}">
                      <a16:colId xmlns:a16="http://schemas.microsoft.com/office/drawing/2014/main" val="3343622831"/>
                    </a:ext>
                  </a:extLst>
                </a:gridCol>
                <a:gridCol w="665480">
                  <a:extLst>
                    <a:ext uri="{9D8B030D-6E8A-4147-A177-3AD203B41FA5}">
                      <a16:colId xmlns:a16="http://schemas.microsoft.com/office/drawing/2014/main" val="2794834087"/>
                    </a:ext>
                  </a:extLst>
                </a:gridCol>
                <a:gridCol w="701993">
                  <a:extLst>
                    <a:ext uri="{9D8B030D-6E8A-4147-A177-3AD203B41FA5}">
                      <a16:colId xmlns:a16="http://schemas.microsoft.com/office/drawing/2014/main" val="2080380537"/>
                    </a:ext>
                  </a:extLst>
                </a:gridCol>
                <a:gridCol w="740093">
                  <a:extLst>
                    <a:ext uri="{9D8B030D-6E8A-4147-A177-3AD203B41FA5}">
                      <a16:colId xmlns:a16="http://schemas.microsoft.com/office/drawing/2014/main" val="778147801"/>
                    </a:ext>
                  </a:extLst>
                </a:gridCol>
              </a:tblGrid>
              <a:tr h="440654">
                <a:tc>
                  <a:txBody>
                    <a:bodyPr/>
                    <a:lstStyle/>
                    <a:p>
                      <a:pPr algn="l"/>
                      <a:r>
                        <a:rPr lang="fr-FR" sz="1200" dirty="0">
                          <a:latin typeface="Calibri" panose="020F0502020204030204" pitchFamily="34" charset="0"/>
                          <a:cs typeface="Calibri" panose="020F0502020204030204" pitchFamily="34" charset="0"/>
                        </a:rPr>
                        <a:t>Total réduction d’impôt de 25%, </a:t>
                      </a:r>
                      <a:br>
                        <a:rPr lang="fr-FR" sz="1200" dirty="0">
                          <a:latin typeface="Calibri" panose="020F0502020204030204" pitchFamily="34" charset="0"/>
                          <a:cs typeface="Calibri" panose="020F0502020204030204" pitchFamily="34" charset="0"/>
                        </a:rPr>
                      </a:br>
                      <a:r>
                        <a:rPr lang="fr-FR" sz="1200" dirty="0">
                          <a:latin typeface="Calibri" panose="020F0502020204030204" pitchFamily="34" charset="0"/>
                          <a:cs typeface="Calibri" panose="020F0502020204030204" pitchFamily="34" charset="0"/>
                        </a:rPr>
                        <a:t>soit 13 000 €</a:t>
                      </a:r>
                    </a:p>
                  </a:txBody>
                  <a:tcPr anchor="ctr"/>
                </a:tc>
                <a:tc>
                  <a:txBody>
                    <a:bodyPr/>
                    <a:lstStyle/>
                    <a:p>
                      <a:pPr algn="ctr"/>
                      <a:r>
                        <a:rPr lang="fr-FR" sz="1200" dirty="0">
                          <a:latin typeface="Calibri" panose="020F0502020204030204" pitchFamily="34" charset="0"/>
                          <a:cs typeface="Calibri" panose="020F0502020204030204" pitchFamily="34" charset="0"/>
                        </a:rPr>
                        <a:t>N</a:t>
                      </a:r>
                    </a:p>
                  </a:txBody>
                  <a:tcPr anchor="ctr"/>
                </a:tc>
                <a:tc>
                  <a:txBody>
                    <a:bodyPr/>
                    <a:lstStyle/>
                    <a:p>
                      <a:pPr algn="ctr"/>
                      <a:r>
                        <a:rPr lang="fr-FR" sz="1200" dirty="0">
                          <a:latin typeface="Calibri" panose="020F0502020204030204" pitchFamily="34" charset="0"/>
                          <a:cs typeface="Calibri" panose="020F0502020204030204" pitchFamily="34" charset="0"/>
                        </a:rPr>
                        <a:t>N+1</a:t>
                      </a:r>
                    </a:p>
                  </a:txBody>
                  <a:tcPr anchor="ctr"/>
                </a:tc>
                <a:tc>
                  <a:txBody>
                    <a:bodyPr/>
                    <a:lstStyle/>
                    <a:p>
                      <a:pPr algn="ctr"/>
                      <a:r>
                        <a:rPr lang="fr-FR" sz="1200" dirty="0">
                          <a:latin typeface="Calibri" panose="020F0502020204030204" pitchFamily="34" charset="0"/>
                          <a:cs typeface="Calibri" panose="020F0502020204030204" pitchFamily="34" charset="0"/>
                        </a:rPr>
                        <a:t>N+2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N+3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N+4</a:t>
                      </a:r>
                    </a:p>
                  </a:txBody>
                  <a:tcPr anchor="ctr"/>
                </a:tc>
                <a:tc>
                  <a:txBody>
                    <a:bodyPr/>
                    <a:lstStyle/>
                    <a:p>
                      <a:pPr algn="ctr"/>
                      <a:r>
                        <a:rPr lang="fr-FR" sz="1200" dirty="0">
                          <a:latin typeface="Calibri" panose="020F0502020204030204" pitchFamily="34" charset="0"/>
                          <a:cs typeface="Calibri" panose="020F0502020204030204" pitchFamily="34" charset="0"/>
                        </a:rPr>
                        <a:t>Total</a:t>
                      </a:r>
                    </a:p>
                  </a:txBody>
                  <a:tcPr anchor="ctr"/>
                </a:tc>
                <a:extLst>
                  <a:ext uri="{0D108BD9-81ED-4DB2-BD59-A6C34878D82A}">
                    <a16:rowId xmlns:a16="http://schemas.microsoft.com/office/drawing/2014/main" val="407183734"/>
                  </a:ext>
                </a:extLst>
              </a:tr>
              <a:tr h="440654">
                <a:tc>
                  <a:txBody>
                    <a:bodyPr/>
                    <a:lstStyle/>
                    <a:p>
                      <a:pPr algn="l"/>
                      <a:r>
                        <a:rPr lang="fr-FR" sz="1050" b="1" dirty="0">
                          <a:latin typeface="Calibri" panose="020F0502020204030204" pitchFamily="34" charset="0"/>
                          <a:cs typeface="Calibri" panose="020F0502020204030204" pitchFamily="34" charset="0"/>
                        </a:rPr>
                        <a:t>Exemple 1 : </a:t>
                      </a:r>
                      <a:br>
                        <a:rPr lang="fr-FR" sz="1050" dirty="0">
                          <a:latin typeface="Calibri" panose="020F0502020204030204" pitchFamily="34" charset="0"/>
                          <a:cs typeface="Calibri" panose="020F0502020204030204" pitchFamily="34" charset="0"/>
                        </a:rPr>
                      </a:br>
                      <a:r>
                        <a:rPr lang="fr-FR" sz="1050" dirty="0">
                          <a:latin typeface="Calibri" panose="020F0502020204030204" pitchFamily="34" charset="0"/>
                          <a:cs typeface="Calibri" panose="020F0502020204030204" pitchFamily="34" charset="0"/>
                        </a:rPr>
                        <a:t>Niche fiscale vierge</a:t>
                      </a:r>
                    </a:p>
                  </a:txBody>
                  <a:tcPr anchor="ctr"/>
                </a:tc>
                <a:tc>
                  <a:txBody>
                    <a:bodyPr/>
                    <a:lstStyle/>
                    <a:p>
                      <a:pPr algn="l"/>
                      <a:r>
                        <a:rPr lang="fr-FR" sz="1050" dirty="0">
                          <a:latin typeface="Calibri" panose="020F0502020204030204" pitchFamily="34" charset="0"/>
                          <a:cs typeface="Calibri" panose="020F0502020204030204" pitchFamily="34" charset="0"/>
                        </a:rPr>
                        <a:t>13 000 €</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13 000 €</a:t>
                      </a:r>
                    </a:p>
                  </a:txBody>
                  <a:tcPr anchor="ctr"/>
                </a:tc>
                <a:extLst>
                  <a:ext uri="{0D108BD9-81ED-4DB2-BD59-A6C34878D82A}">
                    <a16:rowId xmlns:a16="http://schemas.microsoft.com/office/drawing/2014/main" val="620693191"/>
                  </a:ext>
                </a:extLst>
              </a:tr>
              <a:tr h="440654">
                <a:tc>
                  <a:txBody>
                    <a:bodyPr/>
                    <a:lstStyle/>
                    <a:p>
                      <a:pPr algn="l"/>
                      <a:r>
                        <a:rPr lang="fr-FR" sz="1050" b="1" dirty="0">
                          <a:latin typeface="Calibri" panose="020F0502020204030204" pitchFamily="34" charset="0"/>
                          <a:cs typeface="Calibri" panose="020F0502020204030204" pitchFamily="34" charset="0"/>
                        </a:rPr>
                        <a:t>Exemple 2 :</a:t>
                      </a:r>
                      <a:br>
                        <a:rPr lang="fr-FR" sz="1050" dirty="0">
                          <a:latin typeface="Calibri" panose="020F0502020204030204" pitchFamily="34" charset="0"/>
                          <a:cs typeface="Calibri" panose="020F0502020204030204" pitchFamily="34" charset="0"/>
                        </a:rPr>
                      </a:br>
                      <a:r>
                        <a:rPr lang="fr-FR" sz="1050" dirty="0">
                          <a:latin typeface="Calibri" panose="020F0502020204030204" pitchFamily="34" charset="0"/>
                          <a:cs typeface="Calibri" panose="020F0502020204030204" pitchFamily="34" charset="0"/>
                        </a:rPr>
                        <a:t>Niche fiscale consommée à 5 000 €</a:t>
                      </a:r>
                    </a:p>
                  </a:txBody>
                  <a:tcPr anchor="ctr"/>
                </a:tc>
                <a:tc>
                  <a:txBody>
                    <a:bodyPr/>
                    <a:lstStyle/>
                    <a:p>
                      <a:pPr algn="l"/>
                      <a:r>
                        <a:rPr lang="fr-FR" sz="1050" dirty="0">
                          <a:latin typeface="Calibri" panose="020F0502020204030204" pitchFamily="34" charset="0"/>
                          <a:cs typeface="Calibri" panose="020F0502020204030204" pitchFamily="34" charset="0"/>
                        </a:rPr>
                        <a:t>8 000 €</a:t>
                      </a:r>
                    </a:p>
                  </a:txBody>
                  <a:tcPr anchor="ctr"/>
                </a:tc>
                <a:tc>
                  <a:txBody>
                    <a:bodyPr/>
                    <a:lstStyle/>
                    <a:p>
                      <a:pPr algn="l"/>
                      <a:r>
                        <a:rPr lang="fr-FR" sz="1050" dirty="0">
                          <a:latin typeface="Calibri" panose="020F0502020204030204" pitchFamily="34" charset="0"/>
                          <a:cs typeface="Calibri" panose="020F0502020204030204" pitchFamily="34" charset="0"/>
                        </a:rPr>
                        <a:t>5 000 €</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13 000 €</a:t>
                      </a:r>
                    </a:p>
                  </a:txBody>
                  <a:tcPr anchor="ctr"/>
                </a:tc>
                <a:extLst>
                  <a:ext uri="{0D108BD9-81ED-4DB2-BD59-A6C34878D82A}">
                    <a16:rowId xmlns:a16="http://schemas.microsoft.com/office/drawing/2014/main" val="2019862962"/>
                  </a:ext>
                </a:extLst>
              </a:tr>
              <a:tr h="440654">
                <a:tc>
                  <a:txBody>
                    <a:bodyPr/>
                    <a:lstStyle/>
                    <a:p>
                      <a:pPr algn="l"/>
                      <a:r>
                        <a:rPr lang="fr-FR" sz="1050" b="1" dirty="0">
                          <a:latin typeface="Calibri" panose="020F0502020204030204" pitchFamily="34" charset="0"/>
                          <a:cs typeface="Calibri" panose="020F0502020204030204" pitchFamily="34" charset="0"/>
                        </a:rPr>
                        <a:t>Exemple 3 :</a:t>
                      </a:r>
                      <a:br>
                        <a:rPr lang="fr-FR" sz="1050" dirty="0">
                          <a:latin typeface="Calibri" panose="020F0502020204030204" pitchFamily="34" charset="0"/>
                          <a:cs typeface="Calibri" panose="020F0502020204030204" pitchFamily="34" charset="0"/>
                        </a:rPr>
                      </a:br>
                      <a:r>
                        <a:rPr lang="fr-FR" sz="1050" dirty="0">
                          <a:latin typeface="Calibri" panose="020F0502020204030204" pitchFamily="34" charset="0"/>
                          <a:cs typeface="Calibri" panose="020F0502020204030204" pitchFamily="34" charset="0"/>
                        </a:rPr>
                        <a:t>Niche fiscale consommée à 7 000 €</a:t>
                      </a:r>
                    </a:p>
                  </a:txBody>
                  <a:tcPr anchor="ctr"/>
                </a:tc>
                <a:tc>
                  <a:txBody>
                    <a:bodyPr/>
                    <a:lstStyle/>
                    <a:p>
                      <a:pPr algn="l"/>
                      <a:r>
                        <a:rPr lang="fr-FR" sz="1050" dirty="0">
                          <a:latin typeface="Calibri" panose="020F0502020204030204" pitchFamily="34" charset="0"/>
                          <a:cs typeface="Calibri" panose="020F0502020204030204" pitchFamily="34" charset="0"/>
                        </a:rPr>
                        <a:t>6 000 €</a:t>
                      </a:r>
                    </a:p>
                  </a:txBody>
                  <a:tcPr anchor="ctr"/>
                </a:tc>
                <a:tc>
                  <a:txBody>
                    <a:bodyPr/>
                    <a:lstStyle/>
                    <a:p>
                      <a:pPr algn="l"/>
                      <a:r>
                        <a:rPr lang="fr-FR" sz="1050" dirty="0">
                          <a:latin typeface="Calibri" panose="020F0502020204030204" pitchFamily="34" charset="0"/>
                          <a:cs typeface="Calibri" panose="020F0502020204030204" pitchFamily="34" charset="0"/>
                        </a:rPr>
                        <a:t>6 000 €</a:t>
                      </a:r>
                    </a:p>
                  </a:txBody>
                  <a:tcPr anchor="ctr"/>
                </a:tc>
                <a:tc>
                  <a:txBody>
                    <a:bodyPr/>
                    <a:lstStyle/>
                    <a:p>
                      <a:pPr algn="l"/>
                      <a:r>
                        <a:rPr lang="fr-FR" sz="1050" dirty="0">
                          <a:latin typeface="Calibri" panose="020F0502020204030204" pitchFamily="34" charset="0"/>
                          <a:cs typeface="Calibri" panose="020F0502020204030204" pitchFamily="34" charset="0"/>
                        </a:rPr>
                        <a:t>1 000 €</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algn="l"/>
                      <a:r>
                        <a:rPr lang="fr-FR" sz="1050" dirty="0">
                          <a:latin typeface="Calibri" panose="020F0502020204030204" pitchFamily="34" charset="0"/>
                          <a:cs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13 000 €</a:t>
                      </a:r>
                    </a:p>
                  </a:txBody>
                  <a:tcPr anchor="ctr"/>
                </a:tc>
                <a:extLst>
                  <a:ext uri="{0D108BD9-81ED-4DB2-BD59-A6C34878D82A}">
                    <a16:rowId xmlns:a16="http://schemas.microsoft.com/office/drawing/2014/main" val="1422183972"/>
                  </a:ext>
                </a:extLst>
              </a:tr>
              <a:tr h="440654">
                <a:tc>
                  <a:txBody>
                    <a:bodyPr/>
                    <a:lstStyle/>
                    <a:p>
                      <a:pPr algn="l"/>
                      <a:r>
                        <a:rPr lang="fr-FR" sz="1050" b="1" dirty="0">
                          <a:latin typeface="Calibri" panose="020F0502020204030204" pitchFamily="34" charset="0"/>
                          <a:cs typeface="Calibri" panose="020F0502020204030204" pitchFamily="34" charset="0"/>
                        </a:rPr>
                        <a:t>Exemple 4 :</a:t>
                      </a:r>
                      <a:br>
                        <a:rPr lang="fr-FR" sz="1050" dirty="0">
                          <a:latin typeface="Calibri" panose="020F0502020204030204" pitchFamily="34" charset="0"/>
                          <a:cs typeface="Calibri" panose="020F0502020204030204" pitchFamily="34" charset="0"/>
                        </a:rPr>
                      </a:br>
                      <a:r>
                        <a:rPr lang="fr-FR" sz="1050" dirty="0">
                          <a:latin typeface="Calibri" panose="020F0502020204030204" pitchFamily="34" charset="0"/>
                          <a:cs typeface="Calibri" panose="020F0502020204030204" pitchFamily="34" charset="0"/>
                        </a:rPr>
                        <a:t>Plafond de 10 000 € déjà atteint</a:t>
                      </a:r>
                    </a:p>
                  </a:txBody>
                  <a:tcPr anchor="ctr"/>
                </a:tc>
                <a:tc>
                  <a:txBody>
                    <a:bodyPr/>
                    <a:lstStyle/>
                    <a:p>
                      <a:pPr algn="l"/>
                      <a:r>
                        <a:rPr lang="fr-FR" sz="1050" dirty="0">
                          <a:latin typeface="Calibri" panose="020F0502020204030204" pitchFamily="34" charset="0"/>
                          <a:cs typeface="Calibri" panose="020F0502020204030204" pitchFamily="34" charset="0"/>
                        </a:rPr>
                        <a:t>3 000 €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3 000 €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3 000 €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3 000 €</a:t>
                      </a:r>
                    </a:p>
                  </a:txBody>
                  <a:tcPr anchor="ctr"/>
                </a:tc>
                <a:tc>
                  <a:txBody>
                    <a:bodyPr/>
                    <a:lstStyle/>
                    <a:p>
                      <a:pPr algn="l"/>
                      <a:r>
                        <a:rPr lang="fr-FR" sz="1050" dirty="0">
                          <a:latin typeface="Calibri" panose="020F0502020204030204" pitchFamily="34" charset="0"/>
                          <a:cs typeface="Calibri" panose="020F0502020204030204" pitchFamily="34" charset="0"/>
                        </a:rPr>
                        <a:t> 1 000 €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alibri" panose="020F0502020204030204" pitchFamily="34" charset="0"/>
                          <a:cs typeface="Calibri" panose="020F0502020204030204" pitchFamily="34" charset="0"/>
                        </a:rPr>
                        <a:t>13 000 €</a:t>
                      </a:r>
                    </a:p>
                  </a:txBody>
                  <a:tcPr anchor="ctr"/>
                </a:tc>
                <a:extLst>
                  <a:ext uri="{0D108BD9-81ED-4DB2-BD59-A6C34878D82A}">
                    <a16:rowId xmlns:a16="http://schemas.microsoft.com/office/drawing/2014/main" val="3953565237"/>
                  </a:ext>
                </a:extLst>
              </a:tr>
            </a:tbl>
          </a:graphicData>
        </a:graphic>
      </p:graphicFrame>
      <p:sp>
        <p:nvSpPr>
          <p:cNvPr id="26" name="object 6">
            <a:extLst>
              <a:ext uri="{FF2B5EF4-FFF2-40B4-BE49-F238E27FC236}">
                <a16:creationId xmlns:a16="http://schemas.microsoft.com/office/drawing/2014/main" id="{C504154E-18F2-C746-BE3C-CD83FFCAF0FB}"/>
              </a:ext>
            </a:extLst>
          </p:cNvPr>
          <p:cNvSpPr txBox="1"/>
          <p:nvPr/>
        </p:nvSpPr>
        <p:spPr>
          <a:xfrm>
            <a:off x="8433876" y="2961861"/>
            <a:ext cx="1684020" cy="151323"/>
          </a:xfrm>
          <a:prstGeom prst="rect">
            <a:avLst/>
          </a:prstGeom>
        </p:spPr>
        <p:txBody>
          <a:bodyPr vert="horz" wrap="square" lIns="0" tIns="12700" rIns="0" bIns="0" rtlCol="0">
            <a:spAutoFit/>
          </a:bodyPr>
          <a:lstStyle/>
          <a:p>
            <a:pPr marL="12700">
              <a:lnSpc>
                <a:spcPct val="100000"/>
              </a:lnSpc>
              <a:spcBef>
                <a:spcPts val="100"/>
              </a:spcBef>
            </a:pPr>
            <a:r>
              <a:rPr sz="900" spc="-60" dirty="0">
                <a:solidFill>
                  <a:srgbClr val="FFFFFF"/>
                </a:solidFill>
                <a:latin typeface="Arial"/>
                <a:cs typeface="Arial"/>
              </a:rPr>
              <a:t>Legifrance,</a:t>
            </a:r>
            <a:r>
              <a:rPr sz="900" spc="-135" dirty="0">
                <a:solidFill>
                  <a:srgbClr val="FFFFFF"/>
                </a:solidFill>
                <a:latin typeface="Arial"/>
                <a:cs typeface="Arial"/>
              </a:rPr>
              <a:t> </a:t>
            </a:r>
            <a:r>
              <a:rPr sz="900" u="sng" spc="-45" dirty="0">
                <a:solidFill>
                  <a:srgbClr val="6EAC1C"/>
                </a:solidFill>
                <a:uFill>
                  <a:solidFill>
                    <a:srgbClr val="6EAC1C"/>
                  </a:solidFill>
                </a:uFill>
                <a:latin typeface="Arial"/>
                <a:cs typeface="Arial"/>
                <a:hlinkClick r:id="rId3"/>
              </a:rPr>
              <a:t>Article</a:t>
            </a:r>
            <a:r>
              <a:rPr sz="900" u="sng" spc="-145" dirty="0">
                <a:solidFill>
                  <a:srgbClr val="6EAC1C"/>
                </a:solidFill>
                <a:uFill>
                  <a:solidFill>
                    <a:srgbClr val="6EAC1C"/>
                  </a:solidFill>
                </a:uFill>
                <a:latin typeface="Arial"/>
                <a:cs typeface="Arial"/>
                <a:hlinkClick r:id="rId3"/>
              </a:rPr>
              <a:t> </a:t>
            </a:r>
            <a:r>
              <a:rPr lang="fr-FR" sz="900" u="sng" spc="-40" dirty="0">
                <a:solidFill>
                  <a:srgbClr val="6EAC1C"/>
                </a:solidFill>
                <a:uFill>
                  <a:solidFill>
                    <a:srgbClr val="6EAC1C"/>
                  </a:solidFill>
                </a:uFill>
                <a:latin typeface="Arial"/>
                <a:cs typeface="Arial"/>
                <a:hlinkClick r:id="rId3"/>
              </a:rPr>
              <a:t>200 0-A .</a:t>
            </a:r>
            <a:endParaRPr sz="900" dirty="0">
              <a:latin typeface="Arial"/>
              <a:cs typeface="Arial"/>
            </a:endParaRPr>
          </a:p>
        </p:txBody>
      </p:sp>
      <p:sp>
        <p:nvSpPr>
          <p:cNvPr id="5" name="Rectangle 4">
            <a:extLst>
              <a:ext uri="{FF2B5EF4-FFF2-40B4-BE49-F238E27FC236}">
                <a16:creationId xmlns:a16="http://schemas.microsoft.com/office/drawing/2014/main" id="{DA18403E-9B89-1149-8812-A78858F6D949}"/>
              </a:ext>
            </a:extLst>
          </p:cNvPr>
          <p:cNvSpPr/>
          <p:nvPr/>
        </p:nvSpPr>
        <p:spPr>
          <a:xfrm>
            <a:off x="470013" y="5452166"/>
            <a:ext cx="6744146" cy="830997"/>
          </a:xfrm>
          <a:prstGeom prst="rect">
            <a:avLst/>
          </a:prstGeom>
        </p:spPr>
        <p:txBody>
          <a:bodyPr wrap="square">
            <a:spAutoFit/>
          </a:bodyPr>
          <a:lstStyle/>
          <a:p>
            <a:pPr algn="just"/>
            <a:r>
              <a:rPr lang="fr-FR"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112 Loi n° 2020-1721 du 29 décembre 2020 de finances pour 2021.</a:t>
            </a:r>
          </a:p>
          <a:p>
            <a:pPr algn="just"/>
            <a:r>
              <a:rPr lang="fr-FR"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Plafond des avantages fiscaux par foyer fiscal porté de 10 000 € (Art. 200-0 A  1. du Code général des impôts) à 13 000 € en cas d’investissement dans une foncière solidaire ESUS-SIEG à compter du 1er janvier 2021 et jusqu’au 31 décembre 2021.</a:t>
            </a:r>
          </a:p>
        </p:txBody>
      </p:sp>
      <p:pic>
        <p:nvPicPr>
          <p:cNvPr id="23" name="Image 22" descr="Une image contenant assis, signe, vert, alimentation&#10;&#10;Description générée automatiquement">
            <a:extLst>
              <a:ext uri="{FF2B5EF4-FFF2-40B4-BE49-F238E27FC236}">
                <a16:creationId xmlns:a16="http://schemas.microsoft.com/office/drawing/2014/main" id="{8F493FA1-464B-F140-86EB-35D513FD55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2849" y="6432482"/>
            <a:ext cx="1005841" cy="204521"/>
          </a:xfrm>
          <a:prstGeom prst="rect">
            <a:avLst/>
          </a:prstGeom>
        </p:spPr>
      </p:pic>
      <p:pic>
        <p:nvPicPr>
          <p:cNvPr id="25" name="Image 24" descr="Une image contenant alimentation, dessin&#10;&#10;Description générée automatiquement">
            <a:extLst>
              <a:ext uri="{FF2B5EF4-FFF2-40B4-BE49-F238E27FC236}">
                <a16:creationId xmlns:a16="http://schemas.microsoft.com/office/drawing/2014/main" id="{6875D557-FC4B-0F45-AF38-180A527D17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20531" y="6253484"/>
            <a:ext cx="527092" cy="483812"/>
          </a:xfrm>
          <a:prstGeom prst="rect">
            <a:avLst/>
          </a:prstGeom>
        </p:spPr>
      </p:pic>
      <p:pic>
        <p:nvPicPr>
          <p:cNvPr id="27" name="Image 26">
            <a:extLst>
              <a:ext uri="{FF2B5EF4-FFF2-40B4-BE49-F238E27FC236}">
                <a16:creationId xmlns:a16="http://schemas.microsoft.com/office/drawing/2014/main" id="{7ED30AB7-4C29-1D48-93EE-26907BF2258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28796" y="6273896"/>
            <a:ext cx="431575" cy="431575"/>
          </a:xfrm>
          <a:prstGeom prst="rect">
            <a:avLst/>
          </a:prstGeom>
        </p:spPr>
      </p:pic>
      <p:pic>
        <p:nvPicPr>
          <p:cNvPr id="28" name="Image 27">
            <a:extLst>
              <a:ext uri="{FF2B5EF4-FFF2-40B4-BE49-F238E27FC236}">
                <a16:creationId xmlns:a16="http://schemas.microsoft.com/office/drawing/2014/main" id="{BA799ACA-A222-A846-B3AC-10C2DD4A0E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74155" y="6220933"/>
            <a:ext cx="892171" cy="637067"/>
          </a:xfrm>
          <a:prstGeom prst="rect">
            <a:avLst/>
          </a:prstGeom>
        </p:spPr>
      </p:pic>
      <p:pic>
        <p:nvPicPr>
          <p:cNvPr id="29" name="Image 28" descr="Une image contenant dessin&#10;&#10;Description générée automatiquement">
            <a:extLst>
              <a:ext uri="{FF2B5EF4-FFF2-40B4-BE49-F238E27FC236}">
                <a16:creationId xmlns:a16="http://schemas.microsoft.com/office/drawing/2014/main" id="{A6E324B5-CDCF-AB47-B7A7-E4192645A40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70991" y="6173247"/>
            <a:ext cx="653810" cy="653810"/>
          </a:xfrm>
          <a:prstGeom prst="rect">
            <a:avLst/>
          </a:prstGeom>
        </p:spPr>
      </p:pic>
    </p:spTree>
    <p:extLst>
      <p:ext uri="{BB962C8B-B14F-4D97-AF65-F5344CB8AC3E}">
        <p14:creationId xmlns:p14="http://schemas.microsoft.com/office/powerpoint/2010/main" val="2295621610"/>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1C61EA8-4562-3142-8D6C-AD3F377CF389}"/>
              </a:ext>
            </a:extLst>
          </p:cNvPr>
          <p:cNvSpPr/>
          <p:nvPr/>
        </p:nvSpPr>
        <p:spPr>
          <a:xfrm>
            <a:off x="7562849" y="0"/>
            <a:ext cx="4629151" cy="6147707"/>
          </a:xfrm>
          <a:prstGeom prst="rect">
            <a:avLst/>
          </a:prstGeom>
          <a:solidFill>
            <a:srgbClr val="001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42" name="Titre 1">
            <a:extLst>
              <a:ext uri="{FF2B5EF4-FFF2-40B4-BE49-F238E27FC236}">
                <a16:creationId xmlns:a16="http://schemas.microsoft.com/office/drawing/2014/main" id="{355CC95D-E688-324C-B638-02722873D184}"/>
              </a:ext>
            </a:extLst>
          </p:cNvPr>
          <p:cNvSpPr txBox="1">
            <a:spLocks/>
          </p:cNvSpPr>
          <p:nvPr/>
        </p:nvSpPr>
        <p:spPr>
          <a:xfrm>
            <a:off x="8167178" y="2641598"/>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Modalités de souscription</a:t>
            </a:r>
          </a:p>
        </p:txBody>
      </p:sp>
      <p:grpSp>
        <p:nvGrpSpPr>
          <p:cNvPr id="29" name="Groupe 28">
            <a:extLst>
              <a:ext uri="{FF2B5EF4-FFF2-40B4-BE49-F238E27FC236}">
                <a16:creationId xmlns:a16="http://schemas.microsoft.com/office/drawing/2014/main" id="{59ED75A7-3369-564F-B418-B0A101D31B58}"/>
              </a:ext>
            </a:extLst>
          </p:cNvPr>
          <p:cNvGrpSpPr/>
          <p:nvPr/>
        </p:nvGrpSpPr>
        <p:grpSpPr>
          <a:xfrm>
            <a:off x="10468331" y="217967"/>
            <a:ext cx="1246921" cy="963386"/>
            <a:chOff x="1043769" y="1796899"/>
            <a:chExt cx="4264278" cy="3437165"/>
          </a:xfrm>
        </p:grpSpPr>
        <p:sp>
          <p:nvSpPr>
            <p:cNvPr id="30" name="Ellipse 29">
              <a:extLst>
                <a:ext uri="{FF2B5EF4-FFF2-40B4-BE49-F238E27FC236}">
                  <a16:creationId xmlns:a16="http://schemas.microsoft.com/office/drawing/2014/main" id="{BB649DFF-DF0A-C742-990C-2ADBBF3D26A2}"/>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descr="Une image contenant lampe, lumière&#10;&#10;Description générée automatiquement">
              <a:extLst>
                <a:ext uri="{FF2B5EF4-FFF2-40B4-BE49-F238E27FC236}">
                  <a16:creationId xmlns:a16="http://schemas.microsoft.com/office/drawing/2014/main" id="{E61D3372-FB94-A84B-AAA2-1D6ABBDB9A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50" name="object 9">
            <a:extLst>
              <a:ext uri="{FF2B5EF4-FFF2-40B4-BE49-F238E27FC236}">
                <a16:creationId xmlns:a16="http://schemas.microsoft.com/office/drawing/2014/main" id="{3F2F32CC-256E-FE41-BC9A-410CEDAFB1C4}"/>
              </a:ext>
            </a:extLst>
          </p:cNvPr>
          <p:cNvSpPr txBox="1"/>
          <p:nvPr/>
        </p:nvSpPr>
        <p:spPr>
          <a:xfrm>
            <a:off x="596796" y="1040837"/>
            <a:ext cx="2816425" cy="592726"/>
          </a:xfrm>
          <a:prstGeom prst="rect">
            <a:avLst/>
          </a:prstGeom>
        </p:spPr>
        <p:txBody>
          <a:bodyPr vert="horz" wrap="square" lIns="0" tIns="88900" rIns="0" bIns="0" rtlCol="0">
            <a:spAutoFit/>
          </a:bodyPr>
          <a:lstStyle/>
          <a:p>
            <a:pPr marL="12700" algn="ctr">
              <a:lnSpc>
                <a:spcPct val="100000"/>
              </a:lnSpc>
              <a:spcBef>
                <a:spcPts val="700"/>
              </a:spcBef>
            </a:pPr>
            <a:r>
              <a:rPr lang="fr-FR" sz="1400" b="1" spc="-80" dirty="0">
                <a:solidFill>
                  <a:srgbClr val="344068"/>
                </a:solidFill>
                <a:latin typeface="Calibri" panose="020F0502020204030204" pitchFamily="34" charset="0"/>
                <a:cs typeface="Calibri" panose="020F0502020204030204" pitchFamily="34" charset="0"/>
              </a:rPr>
              <a:t>Bulletin de souscription papier</a:t>
            </a:r>
            <a:endParaRPr sz="1400" dirty="0">
              <a:latin typeface="Calibri" panose="020F0502020204030204" pitchFamily="34" charset="0"/>
              <a:cs typeface="Calibri" panose="020F0502020204030204" pitchFamily="34" charset="0"/>
            </a:endParaRPr>
          </a:p>
          <a:p>
            <a:pPr marL="12700" marR="5080" algn="ctr">
              <a:lnSpc>
                <a:spcPct val="101400"/>
              </a:lnSpc>
              <a:spcBef>
                <a:spcPts val="575"/>
              </a:spcBef>
            </a:pPr>
            <a:r>
              <a:rPr lang="fr-FR" sz="1400" spc="-65" dirty="0">
                <a:solidFill>
                  <a:srgbClr val="344068"/>
                </a:solidFill>
                <a:latin typeface="Calibri" panose="020F0502020204030204" pitchFamily="34" charset="0"/>
                <a:cs typeface="Calibri" panose="020F0502020204030204" pitchFamily="34" charset="0"/>
              </a:rPr>
              <a:t>Accessible auprès du service Backoffice</a:t>
            </a:r>
            <a:endParaRPr sz="1350" dirty="0">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22FDC459-D716-4840-A181-E0E899F0763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6796" y="1973834"/>
            <a:ext cx="2816425" cy="2590691"/>
          </a:xfrm>
          <a:prstGeom prst="rect">
            <a:avLst/>
          </a:prstGeom>
        </p:spPr>
      </p:pic>
      <p:pic>
        <p:nvPicPr>
          <p:cNvPr id="17" name="Image 16">
            <a:extLst>
              <a:ext uri="{FF2B5EF4-FFF2-40B4-BE49-F238E27FC236}">
                <a16:creationId xmlns:a16="http://schemas.microsoft.com/office/drawing/2014/main" id="{12E00A37-A317-7042-B64F-B68A4BB660C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721471" y="2041496"/>
            <a:ext cx="3496658" cy="1751994"/>
          </a:xfrm>
          <a:prstGeom prst="rect">
            <a:avLst/>
          </a:prstGeom>
        </p:spPr>
      </p:pic>
      <p:pic>
        <p:nvPicPr>
          <p:cNvPr id="25" name="Image 24">
            <a:extLst>
              <a:ext uri="{FF2B5EF4-FFF2-40B4-BE49-F238E27FC236}">
                <a16:creationId xmlns:a16="http://schemas.microsoft.com/office/drawing/2014/main" id="{E3519B54-2A4B-1049-A9D2-73EC6E8612E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66114" y="4163201"/>
            <a:ext cx="946460" cy="575763"/>
          </a:xfrm>
          <a:prstGeom prst="rect">
            <a:avLst/>
          </a:prstGeom>
        </p:spPr>
      </p:pic>
      <p:sp>
        <p:nvSpPr>
          <p:cNvPr id="19" name="object 9">
            <a:extLst>
              <a:ext uri="{FF2B5EF4-FFF2-40B4-BE49-F238E27FC236}">
                <a16:creationId xmlns:a16="http://schemas.microsoft.com/office/drawing/2014/main" id="{A5473681-51AF-4244-A702-9F3CD9F54B46}"/>
              </a:ext>
            </a:extLst>
          </p:cNvPr>
          <p:cNvSpPr txBox="1"/>
          <p:nvPr/>
        </p:nvSpPr>
        <p:spPr>
          <a:xfrm>
            <a:off x="3986130" y="1040837"/>
            <a:ext cx="3106429" cy="803874"/>
          </a:xfrm>
          <a:prstGeom prst="rect">
            <a:avLst/>
          </a:prstGeom>
        </p:spPr>
        <p:txBody>
          <a:bodyPr vert="horz" wrap="square" lIns="0" tIns="88900" rIns="0" bIns="0" rtlCol="0">
            <a:spAutoFit/>
          </a:bodyPr>
          <a:lstStyle/>
          <a:p>
            <a:pPr marL="12700" algn="ctr">
              <a:lnSpc>
                <a:spcPct val="100000"/>
              </a:lnSpc>
              <a:spcBef>
                <a:spcPts val="700"/>
              </a:spcBef>
            </a:pPr>
            <a:r>
              <a:rPr lang="fr-FR" sz="1400" b="1" spc="-80" dirty="0">
                <a:solidFill>
                  <a:srgbClr val="344068"/>
                </a:solidFill>
                <a:latin typeface="Calibri" panose="020F0502020204030204" pitchFamily="34" charset="0"/>
                <a:cs typeface="Calibri" panose="020F0502020204030204" pitchFamily="34" charset="0"/>
              </a:rPr>
              <a:t>Souscription dématérialisée</a:t>
            </a:r>
            <a:endParaRPr sz="1400" dirty="0">
              <a:latin typeface="Calibri" panose="020F0502020204030204" pitchFamily="34" charset="0"/>
              <a:cs typeface="Calibri" panose="020F0502020204030204" pitchFamily="34" charset="0"/>
            </a:endParaRPr>
          </a:p>
          <a:p>
            <a:pPr marL="12700" marR="5080" algn="ctr">
              <a:lnSpc>
                <a:spcPct val="101400"/>
              </a:lnSpc>
              <a:spcBef>
                <a:spcPts val="575"/>
              </a:spcBef>
            </a:pPr>
            <a:r>
              <a:rPr lang="fr-FR" sz="1400" spc="-65" dirty="0">
                <a:solidFill>
                  <a:srgbClr val="344068"/>
                </a:solidFill>
                <a:latin typeface="Calibri" panose="020F0502020204030204" pitchFamily="34" charset="0"/>
                <a:cs typeface="Calibri" panose="020F0502020204030204" pitchFamily="34" charset="0"/>
              </a:rPr>
              <a:t>Accessible aux Conseillers en investissement financier (CIF)</a:t>
            </a:r>
            <a:endParaRPr sz="1400" dirty="0">
              <a:latin typeface="Calibri" panose="020F0502020204030204" pitchFamily="34" charset="0"/>
              <a:cs typeface="Calibri" panose="020F0502020204030204" pitchFamily="34" charset="0"/>
            </a:endParaRPr>
          </a:p>
        </p:txBody>
      </p:sp>
      <p:sp>
        <p:nvSpPr>
          <p:cNvPr id="26" name="object 9">
            <a:extLst>
              <a:ext uri="{FF2B5EF4-FFF2-40B4-BE49-F238E27FC236}">
                <a16:creationId xmlns:a16="http://schemas.microsoft.com/office/drawing/2014/main" id="{CF09ECA6-E548-8E4B-A8FC-DA3F13C253A2}"/>
              </a:ext>
            </a:extLst>
          </p:cNvPr>
          <p:cNvSpPr txBox="1"/>
          <p:nvPr/>
        </p:nvSpPr>
        <p:spPr>
          <a:xfrm>
            <a:off x="233787" y="4841116"/>
            <a:ext cx="6975368" cy="736099"/>
          </a:xfrm>
          <a:prstGeom prst="rect">
            <a:avLst/>
          </a:prstGeom>
        </p:spPr>
        <p:txBody>
          <a:bodyPr vert="horz" wrap="square" lIns="0" tIns="88900" rIns="0" bIns="0" rtlCol="0">
            <a:spAutoFit/>
          </a:bodyPr>
          <a:lstStyle/>
          <a:p>
            <a:pPr marL="12700" algn="just">
              <a:lnSpc>
                <a:spcPct val="100000"/>
              </a:lnSpc>
              <a:spcBef>
                <a:spcPts val="700"/>
              </a:spcBef>
            </a:pPr>
            <a:r>
              <a:rPr lang="fr-FR" sz="1400" spc="-80" dirty="0">
                <a:solidFill>
                  <a:srgbClr val="344068"/>
                </a:solidFill>
                <a:latin typeface="Calibri" panose="020F0502020204030204" pitchFamily="34" charset="0"/>
                <a:cs typeface="Calibri" panose="020F0502020204030204" pitchFamily="34" charset="0"/>
              </a:rPr>
              <a:t>La souscription est réputée valable au moyen de la signature, par le Souscripteur, d’un bulletin de souscription, d’un formulaire de connaissance client, d’une lettre d’intention de souscription, d’un chèque ou d’un mandat de prélèvement SEPA selon le cas.</a:t>
            </a:r>
            <a:endParaRPr sz="14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EBCD859-C85C-C148-9AD3-2DC2A5BE184D}"/>
              </a:ext>
            </a:extLst>
          </p:cNvPr>
          <p:cNvSpPr/>
          <p:nvPr/>
        </p:nvSpPr>
        <p:spPr>
          <a:xfrm>
            <a:off x="169933" y="5623808"/>
            <a:ext cx="7191059" cy="954107"/>
          </a:xfrm>
          <a:prstGeom prst="rect">
            <a:avLst/>
          </a:prstGeom>
        </p:spPr>
        <p:txBody>
          <a:bodyPr wrap="square">
            <a:spAutoFit/>
          </a:bodyPr>
          <a:lstStyle/>
          <a:p>
            <a:pPr marL="12700" algn="just">
              <a:spcBef>
                <a:spcPts val="700"/>
              </a:spcBef>
            </a:pPr>
            <a:r>
              <a:rPr lang="fr-FR" sz="1400" spc="-80" dirty="0">
                <a:solidFill>
                  <a:srgbClr val="344068"/>
                </a:solidFill>
                <a:latin typeface="Calibri" panose="020F0502020204030204" pitchFamily="34" charset="0"/>
                <a:cs typeface="Calibri" panose="020F0502020204030204" pitchFamily="34" charset="0"/>
              </a:rPr>
              <a:t>La SCIC enverra en temps utile à chaque Souscripteur un récépissé de souscription conformément à l’article 199 </a:t>
            </a:r>
            <a:r>
              <a:rPr lang="fr-FR" sz="1400" spc="-80" dirty="0" err="1">
                <a:solidFill>
                  <a:srgbClr val="344068"/>
                </a:solidFill>
                <a:latin typeface="Calibri" panose="020F0502020204030204" pitchFamily="34" charset="0"/>
                <a:cs typeface="Calibri" panose="020F0502020204030204" pitchFamily="34" charset="0"/>
              </a:rPr>
              <a:t>terdecies</a:t>
            </a:r>
            <a:r>
              <a:rPr lang="fr-FR" sz="1400" spc="-80" dirty="0">
                <a:solidFill>
                  <a:srgbClr val="344068"/>
                </a:solidFill>
                <a:latin typeface="Calibri" panose="020F0502020204030204" pitchFamily="34" charset="0"/>
                <a:cs typeface="Calibri" panose="020F0502020204030204" pitchFamily="34" charset="0"/>
              </a:rPr>
              <a:t> - 0 AB du Code général des impôts attestant du montant de souscription, de la date du versement et du respect, par la SCIC des conditions prévues au II de l’article 199 </a:t>
            </a:r>
            <a:r>
              <a:rPr lang="fr-FR" sz="1400" spc="-80" dirty="0" err="1">
                <a:solidFill>
                  <a:srgbClr val="344068"/>
                </a:solidFill>
                <a:latin typeface="Calibri" panose="020F0502020204030204" pitchFamily="34" charset="0"/>
                <a:cs typeface="Calibri" panose="020F0502020204030204" pitchFamily="34" charset="0"/>
              </a:rPr>
              <a:t>terdecies</a:t>
            </a:r>
            <a:r>
              <a:rPr lang="fr-FR" sz="1400" spc="-80" dirty="0">
                <a:solidFill>
                  <a:srgbClr val="344068"/>
                </a:solidFill>
                <a:latin typeface="Calibri" panose="020F0502020204030204" pitchFamily="34" charset="0"/>
                <a:cs typeface="Calibri" panose="020F0502020204030204" pitchFamily="34" charset="0"/>
              </a:rPr>
              <a:t> - 0 AB du Code général des impôts pour l’exercice au cours duquel est effectuée la souscription.</a:t>
            </a:r>
          </a:p>
        </p:txBody>
      </p:sp>
      <p:pic>
        <p:nvPicPr>
          <p:cNvPr id="27" name="Image 26" descr="Une image contenant assis, signe, vert, alimentation&#10;&#10;Description générée automatiquement">
            <a:extLst>
              <a:ext uri="{FF2B5EF4-FFF2-40B4-BE49-F238E27FC236}">
                <a16:creationId xmlns:a16="http://schemas.microsoft.com/office/drawing/2014/main" id="{9CAD848B-DF67-E543-B8B6-5D25BE9DA8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2849" y="6432482"/>
            <a:ext cx="1005841" cy="204521"/>
          </a:xfrm>
          <a:prstGeom prst="rect">
            <a:avLst/>
          </a:prstGeom>
        </p:spPr>
      </p:pic>
      <p:pic>
        <p:nvPicPr>
          <p:cNvPr id="28" name="Image 27" descr="Une image contenant alimentation, dessin&#10;&#10;Description générée automatiquement">
            <a:extLst>
              <a:ext uri="{FF2B5EF4-FFF2-40B4-BE49-F238E27FC236}">
                <a16:creationId xmlns:a16="http://schemas.microsoft.com/office/drawing/2014/main" id="{C3A2D994-6B91-7147-A5DF-85FEEC55491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20531" y="6253484"/>
            <a:ext cx="527092" cy="483812"/>
          </a:xfrm>
          <a:prstGeom prst="rect">
            <a:avLst/>
          </a:prstGeom>
        </p:spPr>
      </p:pic>
      <p:pic>
        <p:nvPicPr>
          <p:cNvPr id="32" name="Image 31">
            <a:extLst>
              <a:ext uri="{FF2B5EF4-FFF2-40B4-BE49-F238E27FC236}">
                <a16:creationId xmlns:a16="http://schemas.microsoft.com/office/drawing/2014/main" id="{96F4D0F3-8A93-0E41-8AE2-AA8F13E3699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528796" y="6273896"/>
            <a:ext cx="431575" cy="431575"/>
          </a:xfrm>
          <a:prstGeom prst="rect">
            <a:avLst/>
          </a:prstGeom>
        </p:spPr>
      </p:pic>
      <p:pic>
        <p:nvPicPr>
          <p:cNvPr id="33" name="Image 32">
            <a:extLst>
              <a:ext uri="{FF2B5EF4-FFF2-40B4-BE49-F238E27FC236}">
                <a16:creationId xmlns:a16="http://schemas.microsoft.com/office/drawing/2014/main" id="{65F865F6-DEE2-4642-8488-D1DFE8B109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74155" y="6220933"/>
            <a:ext cx="892171" cy="637067"/>
          </a:xfrm>
          <a:prstGeom prst="rect">
            <a:avLst/>
          </a:prstGeom>
        </p:spPr>
      </p:pic>
      <p:pic>
        <p:nvPicPr>
          <p:cNvPr id="34" name="Image 33" descr="Une image contenant dessin&#10;&#10;Description générée automatiquement">
            <a:extLst>
              <a:ext uri="{FF2B5EF4-FFF2-40B4-BE49-F238E27FC236}">
                <a16:creationId xmlns:a16="http://schemas.microsoft.com/office/drawing/2014/main" id="{25FF301D-89E8-2544-BAC5-A837AEEFEFA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770991" y="6173247"/>
            <a:ext cx="653810" cy="653810"/>
          </a:xfrm>
          <a:prstGeom prst="rect">
            <a:avLst/>
          </a:prstGeom>
        </p:spPr>
      </p:pic>
    </p:spTree>
    <p:extLst>
      <p:ext uri="{BB962C8B-B14F-4D97-AF65-F5344CB8AC3E}">
        <p14:creationId xmlns:p14="http://schemas.microsoft.com/office/powerpoint/2010/main" val="3640290457"/>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1C61EA8-4562-3142-8D6C-AD3F377CF389}"/>
              </a:ext>
            </a:extLst>
          </p:cNvPr>
          <p:cNvSpPr/>
          <p:nvPr/>
        </p:nvSpPr>
        <p:spPr>
          <a:xfrm>
            <a:off x="7614930" y="0"/>
            <a:ext cx="4629151" cy="6147707"/>
          </a:xfrm>
          <a:prstGeom prst="rect">
            <a:avLst/>
          </a:prstGeom>
          <a:solidFill>
            <a:srgbClr val="00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42" name="Titre 1">
            <a:extLst>
              <a:ext uri="{FF2B5EF4-FFF2-40B4-BE49-F238E27FC236}">
                <a16:creationId xmlns:a16="http://schemas.microsoft.com/office/drawing/2014/main" id="{355CC95D-E688-324C-B638-02722873D184}"/>
              </a:ext>
            </a:extLst>
          </p:cNvPr>
          <p:cNvSpPr txBox="1">
            <a:spLocks/>
          </p:cNvSpPr>
          <p:nvPr/>
        </p:nvSpPr>
        <p:spPr>
          <a:xfrm>
            <a:off x="8167178" y="2622506"/>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Calendrier et modalités d’investissement</a:t>
            </a:r>
          </a:p>
        </p:txBody>
      </p:sp>
      <p:sp>
        <p:nvSpPr>
          <p:cNvPr id="44" name="Titre 1">
            <a:extLst>
              <a:ext uri="{FF2B5EF4-FFF2-40B4-BE49-F238E27FC236}">
                <a16:creationId xmlns:a16="http://schemas.microsoft.com/office/drawing/2014/main" id="{020608EA-D9E8-1046-9C3A-219DBDD2562D}"/>
              </a:ext>
            </a:extLst>
          </p:cNvPr>
          <p:cNvSpPr txBox="1">
            <a:spLocks/>
          </p:cNvSpPr>
          <p:nvPr/>
        </p:nvSpPr>
        <p:spPr>
          <a:xfrm>
            <a:off x="8229569" y="3389405"/>
            <a:ext cx="3765952" cy="110473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800" dirty="0">
                <a:solidFill>
                  <a:schemeClr val="bg1"/>
                </a:solidFill>
                <a:latin typeface="Calibri" panose="020F0502020204030204" pitchFamily="34" charset="0"/>
                <a:ea typeface="Roboto" panose="02000000000000000000" pitchFamily="2" charset="0"/>
                <a:cs typeface="Calibri" panose="020F0502020204030204" pitchFamily="34" charset="0"/>
              </a:rPr>
              <a:t>Le service backoffice de la coopérative répond à toutes vos questions</a:t>
            </a:r>
            <a:endParaRPr lang="fr-FR" sz="900" dirty="0">
              <a:solidFill>
                <a:schemeClr val="bg1"/>
              </a:solidFill>
              <a:latin typeface="Calibri" panose="020F0502020204030204" pitchFamily="34" charset="0"/>
              <a:ea typeface="Roboto Light" panose="02000000000000000000" pitchFamily="2" charset="0"/>
              <a:cs typeface="Calibri" panose="020F0502020204030204" pitchFamily="34" charset="0"/>
            </a:endParaRPr>
          </a:p>
        </p:txBody>
      </p:sp>
      <p:grpSp>
        <p:nvGrpSpPr>
          <p:cNvPr id="29" name="Groupe 28">
            <a:extLst>
              <a:ext uri="{FF2B5EF4-FFF2-40B4-BE49-F238E27FC236}">
                <a16:creationId xmlns:a16="http://schemas.microsoft.com/office/drawing/2014/main" id="{59ED75A7-3369-564F-B418-B0A101D31B58}"/>
              </a:ext>
            </a:extLst>
          </p:cNvPr>
          <p:cNvGrpSpPr/>
          <p:nvPr/>
        </p:nvGrpSpPr>
        <p:grpSpPr>
          <a:xfrm>
            <a:off x="10468331" y="217967"/>
            <a:ext cx="1246921" cy="963386"/>
            <a:chOff x="1043769" y="1796899"/>
            <a:chExt cx="4264278" cy="3437165"/>
          </a:xfrm>
        </p:grpSpPr>
        <p:sp>
          <p:nvSpPr>
            <p:cNvPr id="30" name="Ellipse 29">
              <a:extLst>
                <a:ext uri="{FF2B5EF4-FFF2-40B4-BE49-F238E27FC236}">
                  <a16:creationId xmlns:a16="http://schemas.microsoft.com/office/drawing/2014/main" id="{BB649DFF-DF0A-C742-990C-2ADBBF3D26A2}"/>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descr="Une image contenant lampe, lumière&#10;&#10;Description générée automatiquement">
              <a:extLst>
                <a:ext uri="{FF2B5EF4-FFF2-40B4-BE49-F238E27FC236}">
                  <a16:creationId xmlns:a16="http://schemas.microsoft.com/office/drawing/2014/main" id="{E61D3372-FB94-A84B-AAA2-1D6ABBDB9A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47" name="object 6">
            <a:extLst>
              <a:ext uri="{FF2B5EF4-FFF2-40B4-BE49-F238E27FC236}">
                <a16:creationId xmlns:a16="http://schemas.microsoft.com/office/drawing/2014/main" id="{2C535186-1011-2C47-B022-FADF5C01D6F1}"/>
              </a:ext>
            </a:extLst>
          </p:cNvPr>
          <p:cNvSpPr txBox="1">
            <a:spLocks noGrp="1"/>
          </p:cNvSpPr>
          <p:nvPr>
            <p:ph type="title"/>
          </p:nvPr>
        </p:nvSpPr>
        <p:spPr>
          <a:xfrm>
            <a:off x="8391598" y="4278216"/>
            <a:ext cx="2912745" cy="1132746"/>
          </a:xfrm>
          <a:prstGeom prst="rect">
            <a:avLst/>
          </a:prstGeom>
        </p:spPr>
        <p:txBody>
          <a:bodyPr vert="horz" wrap="square" lIns="0" tIns="139065" rIns="0" bIns="0" rtlCol="0">
            <a:spAutoFit/>
          </a:bodyPr>
          <a:lstStyle/>
          <a:p>
            <a:pPr algn="ctr">
              <a:lnSpc>
                <a:spcPct val="100000"/>
              </a:lnSpc>
              <a:spcBef>
                <a:spcPts val="1095"/>
              </a:spcBef>
            </a:pPr>
            <a:r>
              <a:rPr sz="2000" b="1" spc="-130" dirty="0">
                <a:solidFill>
                  <a:schemeClr val="bg1"/>
                </a:solidFill>
                <a:latin typeface="Calibri" panose="020F0502020204030204" pitchFamily="34" charset="0"/>
                <a:cs typeface="Calibri" panose="020F0502020204030204" pitchFamily="34" charset="0"/>
              </a:rPr>
              <a:t>Service</a:t>
            </a:r>
            <a:r>
              <a:rPr sz="2000" b="1" spc="-250" dirty="0">
                <a:solidFill>
                  <a:schemeClr val="bg1"/>
                </a:solidFill>
                <a:latin typeface="Calibri" panose="020F0502020204030204" pitchFamily="34" charset="0"/>
                <a:cs typeface="Calibri" panose="020F0502020204030204" pitchFamily="34" charset="0"/>
              </a:rPr>
              <a:t> </a:t>
            </a:r>
            <a:r>
              <a:rPr sz="2000" b="1" spc="-114" dirty="0">
                <a:solidFill>
                  <a:schemeClr val="bg1"/>
                </a:solidFill>
                <a:latin typeface="Calibri" panose="020F0502020204030204" pitchFamily="34" charset="0"/>
                <a:cs typeface="Calibri" panose="020F0502020204030204" pitchFamily="34" charset="0"/>
              </a:rPr>
              <a:t>Backoffice</a:t>
            </a:r>
            <a:endParaRPr sz="2000" dirty="0">
              <a:solidFill>
                <a:schemeClr val="bg1"/>
              </a:solidFill>
              <a:latin typeface="Calibri" panose="020F0502020204030204" pitchFamily="34" charset="0"/>
              <a:cs typeface="Calibri" panose="020F0502020204030204" pitchFamily="34" charset="0"/>
            </a:endParaRPr>
          </a:p>
          <a:p>
            <a:pPr marL="169545" marR="155575" algn="ctr">
              <a:lnSpc>
                <a:spcPct val="125600"/>
              </a:lnSpc>
              <a:spcBef>
                <a:spcPts val="85"/>
              </a:spcBef>
            </a:pPr>
            <a:r>
              <a:rPr sz="1800" spc="-45"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backoffice@3colonnes.org </a:t>
            </a:r>
            <a:r>
              <a:rPr sz="1800" spc="-45" dirty="0">
                <a:solidFill>
                  <a:schemeClr val="bg1"/>
                </a:solidFill>
                <a:latin typeface="Calibri" panose="020F0502020204030204" pitchFamily="34" charset="0"/>
                <a:cs typeface="Calibri" panose="020F0502020204030204" pitchFamily="34" charset="0"/>
              </a:rPr>
              <a:t> </a:t>
            </a:r>
            <a:r>
              <a:rPr sz="1800" spc="-20" dirty="0">
                <a:solidFill>
                  <a:schemeClr val="bg1"/>
                </a:solidFill>
                <a:latin typeface="Calibri" panose="020F0502020204030204" pitchFamily="34" charset="0"/>
                <a:cs typeface="Calibri" panose="020F0502020204030204" pitchFamily="34" charset="0"/>
              </a:rPr>
              <a:t>04</a:t>
            </a:r>
            <a:r>
              <a:rPr sz="1800" spc="-155" dirty="0">
                <a:solidFill>
                  <a:schemeClr val="bg1"/>
                </a:solidFill>
                <a:latin typeface="Calibri" panose="020F0502020204030204" pitchFamily="34" charset="0"/>
                <a:cs typeface="Calibri" panose="020F0502020204030204" pitchFamily="34" charset="0"/>
              </a:rPr>
              <a:t> </a:t>
            </a:r>
            <a:r>
              <a:rPr sz="1800" spc="-20" dirty="0">
                <a:solidFill>
                  <a:schemeClr val="bg1"/>
                </a:solidFill>
                <a:latin typeface="Calibri" panose="020F0502020204030204" pitchFamily="34" charset="0"/>
                <a:cs typeface="Calibri" panose="020F0502020204030204" pitchFamily="34" charset="0"/>
              </a:rPr>
              <a:t>78</a:t>
            </a:r>
            <a:r>
              <a:rPr sz="1800" spc="-155" dirty="0">
                <a:solidFill>
                  <a:schemeClr val="bg1"/>
                </a:solidFill>
                <a:latin typeface="Calibri" panose="020F0502020204030204" pitchFamily="34" charset="0"/>
                <a:cs typeface="Calibri" panose="020F0502020204030204" pitchFamily="34" charset="0"/>
              </a:rPr>
              <a:t> </a:t>
            </a:r>
            <a:r>
              <a:rPr sz="1800" spc="-20" dirty="0">
                <a:solidFill>
                  <a:schemeClr val="bg1"/>
                </a:solidFill>
                <a:latin typeface="Calibri" panose="020F0502020204030204" pitchFamily="34" charset="0"/>
                <a:cs typeface="Calibri" panose="020F0502020204030204" pitchFamily="34" charset="0"/>
              </a:rPr>
              <a:t>47</a:t>
            </a:r>
            <a:r>
              <a:rPr sz="1800" spc="-150" dirty="0">
                <a:solidFill>
                  <a:schemeClr val="bg1"/>
                </a:solidFill>
                <a:latin typeface="Calibri" panose="020F0502020204030204" pitchFamily="34" charset="0"/>
                <a:cs typeface="Calibri" panose="020F0502020204030204" pitchFamily="34" charset="0"/>
              </a:rPr>
              <a:t> </a:t>
            </a:r>
            <a:r>
              <a:rPr sz="1800" spc="-20" dirty="0">
                <a:solidFill>
                  <a:schemeClr val="bg1"/>
                </a:solidFill>
                <a:latin typeface="Calibri" panose="020F0502020204030204" pitchFamily="34" charset="0"/>
                <a:cs typeface="Calibri" panose="020F0502020204030204" pitchFamily="34" charset="0"/>
              </a:rPr>
              <a:t>70</a:t>
            </a:r>
            <a:r>
              <a:rPr sz="1800" spc="-155" dirty="0">
                <a:solidFill>
                  <a:schemeClr val="bg1"/>
                </a:solidFill>
                <a:latin typeface="Calibri" panose="020F0502020204030204" pitchFamily="34" charset="0"/>
                <a:cs typeface="Calibri" panose="020F0502020204030204" pitchFamily="34" charset="0"/>
              </a:rPr>
              <a:t> </a:t>
            </a:r>
            <a:r>
              <a:rPr sz="1800" spc="-45" dirty="0">
                <a:solidFill>
                  <a:schemeClr val="bg1"/>
                </a:solidFill>
                <a:latin typeface="Calibri" panose="020F0502020204030204" pitchFamily="34" charset="0"/>
                <a:cs typeface="Calibri" panose="020F0502020204030204" pitchFamily="34" charset="0"/>
              </a:rPr>
              <a:t>15</a:t>
            </a:r>
            <a:endParaRPr sz="1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28E0D94-89B0-8F42-AFEF-4CEB44D84438}"/>
              </a:ext>
            </a:extLst>
          </p:cNvPr>
          <p:cNvSpPr/>
          <p:nvPr/>
        </p:nvSpPr>
        <p:spPr>
          <a:xfrm>
            <a:off x="491449" y="639708"/>
            <a:ext cx="6488424" cy="6065763"/>
          </a:xfrm>
          <a:prstGeom prst="rect">
            <a:avLst/>
          </a:prstGeom>
        </p:spPr>
        <p:txBody>
          <a:bodyPr wrap="square">
            <a:spAutoFit/>
          </a:bodyPr>
          <a:lstStyle/>
          <a:p>
            <a:pPr marL="285750" indent="-285750" algn="just">
              <a:spcAft>
                <a:spcPts val="140"/>
              </a:spcAft>
              <a:buFont typeface="+mj-lt"/>
              <a:buAutoNum type="arabicPeriod"/>
            </a:pPr>
            <a:r>
              <a:rPr lang="fr-FR" sz="1200" b="1" dirty="0">
                <a:latin typeface="Calibri" panose="020F0502020204030204" pitchFamily="34" charset="0"/>
              </a:rPr>
              <a:t>Toutes les Parts sociales issues des souscriptions liées à la présente Offre sont des Parts sociales nouvelles. Cette Offre est ouverte du 20 mai 2021 au 31 décembre 2021. La date limite de réception des dossiers de souscription est fixée au 17 décembre 2021.</a:t>
            </a:r>
          </a:p>
          <a:p>
            <a:pPr marL="285750" indent="-285750" algn="just">
              <a:spcAft>
                <a:spcPts val="140"/>
              </a:spcAft>
              <a:buFont typeface="+mj-lt"/>
              <a:buAutoNum type="arabicPeriod"/>
            </a:pPr>
            <a:r>
              <a:rPr lang="fr-FR" sz="1200" dirty="0">
                <a:latin typeface="Calibri" panose="020F0502020204030204" pitchFamily="34" charset="0"/>
              </a:rPr>
              <a:t>Les bulletins de souscription sont honorés, sous réserve de l’admission du Souscripteur par la SCIC, dans l’ordre chronologique de leur réception par INVEST SECURITIES selon le principe du « premier arrivé, premier servi ».</a:t>
            </a:r>
          </a:p>
          <a:p>
            <a:pPr marL="285750" indent="-285750" algn="just">
              <a:spcAft>
                <a:spcPts val="140"/>
              </a:spcAft>
              <a:buFont typeface="+mj-lt"/>
              <a:buAutoNum type="arabicPeriod"/>
            </a:pPr>
            <a:r>
              <a:rPr lang="fr-FR" sz="1200" dirty="0">
                <a:latin typeface="Calibri" panose="020F0502020204030204" pitchFamily="34" charset="0"/>
              </a:rPr>
              <a:t>INVEST SECURITIES, après avoir estimé conformes les demandes d’admission, envoie ces dernières sans délai à la Société qui les fait examiner par le directeur général, sous 10 jours ouvrés. Le directeur général statue également sur la catégorie d’associés et le collège de vote auquel ledit associé appartiendra. En cas de refus, le directeur général n’est pas tenu d’exprimer ses motifs. </a:t>
            </a:r>
          </a:p>
          <a:p>
            <a:pPr marL="285750" indent="-285750" algn="just">
              <a:spcAft>
                <a:spcPts val="140"/>
              </a:spcAft>
              <a:buFont typeface="+mj-lt"/>
              <a:buAutoNum type="arabicPeriod"/>
            </a:pPr>
            <a:r>
              <a:rPr lang="fr-FR" sz="1200" dirty="0">
                <a:latin typeface="Calibri" panose="020F0502020204030204" pitchFamily="34" charset="0"/>
              </a:rPr>
              <a:t>Les Parts Sociales souscrites seront inscrites en compte au nom de leurs titulaires, et porteront jouissance à la date de la libération des souscriptions des nouveaux associés admis par le directeur général. La libération intervient au moment du paiement effectif du prix de souscription par le souscripteur. La propriété des titres est alors matérialisée par une inscription dans le registre de mouvements de titres conservé à cet effet au siège de la SCIC, une attestation d’inscription en compte étant délivrée aux Souscripteurs à leur demande et disponible sous 10 jours ouvrés sur leur espace extranet ouvert à leur nom. Un courrier de confirmation d’enregistrement du statut de sociétaire est alors envoyé sous 10 jours ouvrés, signifiant le numéro de sociétaire par le biais d’une attestation de sociétaire et l’accès à son espace extranet. L’attestation fiscale est disponible sous 10 jours ouvrés sur l’espace extranet personnalisé au nom du Souscripteur dont l’accès lui a été signifié par courrier envoyé par la SCIC. Les souscriptions sans réduction d’impôt bénéficient du même traitement qu’un dossier avec avantage fiscal, hormis la délivrance d’une attestation fiscale.</a:t>
            </a:r>
          </a:p>
          <a:p>
            <a:pPr marL="285750" indent="-285750" algn="just">
              <a:spcAft>
                <a:spcPts val="140"/>
              </a:spcAft>
              <a:buFont typeface="+mj-lt"/>
              <a:buAutoNum type="arabicPeriod"/>
            </a:pPr>
            <a:r>
              <a:rPr lang="fr-FR" sz="1200" dirty="0">
                <a:latin typeface="Calibri" panose="020F0502020204030204" pitchFamily="34" charset="0"/>
              </a:rPr>
              <a:t>Toutes les Parts Sociales issues des souscriptions liées à la présente Offre sont des Parts Sociales nouvelles. </a:t>
            </a:r>
          </a:p>
          <a:p>
            <a:pPr marL="285750" indent="-285750" algn="just">
              <a:spcAft>
                <a:spcPts val="140"/>
              </a:spcAft>
              <a:buFont typeface="+mj-lt"/>
              <a:buAutoNum type="arabicPeriod"/>
            </a:pPr>
            <a:r>
              <a:rPr lang="fr-FR" sz="1200" dirty="0">
                <a:latin typeface="Calibri" panose="020F0502020204030204" pitchFamily="34" charset="0"/>
              </a:rPr>
              <a:t>Le prix de souscription d’une Part Sociale est égal à sa valeur nominale, soit cinquante euros (50 €). Le montant total de l’émission est de dix-huit millions euros (18.000.000 €) avec une émission maximum de trois cent soixante mille (360.000) Parts Sociales. Le plafond annuel de souscription de Parts Sociales sans réduction d’impôt (pour les catégories collectivité et institutionnels, Bénéficiaires solidaires et partenaires) s’élève à 941 500 € soit 18 830 Parts Sociales (souscriptions sans avantage fiscal associé).</a:t>
            </a:r>
          </a:p>
        </p:txBody>
      </p:sp>
      <p:sp>
        <p:nvSpPr>
          <p:cNvPr id="17" name="Titre 1">
            <a:extLst>
              <a:ext uri="{FF2B5EF4-FFF2-40B4-BE49-F238E27FC236}">
                <a16:creationId xmlns:a16="http://schemas.microsoft.com/office/drawing/2014/main" id="{FB7E869D-AD55-3143-8660-1E6B10511D14}"/>
              </a:ext>
            </a:extLst>
          </p:cNvPr>
          <p:cNvSpPr txBox="1">
            <a:spLocks/>
          </p:cNvSpPr>
          <p:nvPr/>
        </p:nvSpPr>
        <p:spPr>
          <a:xfrm>
            <a:off x="956870" y="72079"/>
            <a:ext cx="5527632"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ctr">
              <a:lnSpc>
                <a:spcPct val="100000"/>
              </a:lnSpc>
              <a:spcAft>
                <a:spcPts val="30"/>
              </a:spcAft>
            </a:pPr>
            <a:r>
              <a:rPr lang="fr-FR" sz="2000" b="1" dirty="0">
                <a:solidFill>
                  <a:srgbClr val="000E47"/>
                </a:solidFill>
                <a:latin typeface="Calibri" panose="020F0502020204030204" pitchFamily="34" charset="0"/>
                <a:ea typeface="Roboto" panose="02000000000000000000" pitchFamily="2" charset="0"/>
                <a:cs typeface="Calibri" panose="020F0502020204030204" pitchFamily="34" charset="0"/>
              </a:rPr>
              <a:t>Calendrier et modalités d’investissement</a:t>
            </a:r>
          </a:p>
        </p:txBody>
      </p:sp>
      <p:pic>
        <p:nvPicPr>
          <p:cNvPr id="16" name="Image 15" descr="Une image contenant assis, signe, vert, alimentation&#10;&#10;Description générée automatiquement">
            <a:extLst>
              <a:ext uri="{FF2B5EF4-FFF2-40B4-BE49-F238E27FC236}">
                <a16:creationId xmlns:a16="http://schemas.microsoft.com/office/drawing/2014/main" id="{CC1A4145-7E05-1843-8B28-64F7A3B8BA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2849" y="6432482"/>
            <a:ext cx="1005841" cy="204521"/>
          </a:xfrm>
          <a:prstGeom prst="rect">
            <a:avLst/>
          </a:prstGeom>
        </p:spPr>
      </p:pic>
      <p:pic>
        <p:nvPicPr>
          <p:cNvPr id="18" name="Image 17" descr="Une image contenant alimentation, dessin&#10;&#10;Description générée automatiquement">
            <a:extLst>
              <a:ext uri="{FF2B5EF4-FFF2-40B4-BE49-F238E27FC236}">
                <a16:creationId xmlns:a16="http://schemas.microsoft.com/office/drawing/2014/main" id="{BEC08B2E-E688-5344-9732-62BBDD096B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20531" y="6253484"/>
            <a:ext cx="527092" cy="483812"/>
          </a:xfrm>
          <a:prstGeom prst="rect">
            <a:avLst/>
          </a:prstGeom>
        </p:spPr>
      </p:pic>
      <p:pic>
        <p:nvPicPr>
          <p:cNvPr id="19" name="Image 18">
            <a:extLst>
              <a:ext uri="{FF2B5EF4-FFF2-40B4-BE49-F238E27FC236}">
                <a16:creationId xmlns:a16="http://schemas.microsoft.com/office/drawing/2014/main" id="{34ED857D-7949-3845-BB7A-50546E3F5B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28796" y="6273896"/>
            <a:ext cx="431575" cy="431575"/>
          </a:xfrm>
          <a:prstGeom prst="rect">
            <a:avLst/>
          </a:prstGeom>
        </p:spPr>
      </p:pic>
      <p:pic>
        <p:nvPicPr>
          <p:cNvPr id="25" name="Image 24">
            <a:extLst>
              <a:ext uri="{FF2B5EF4-FFF2-40B4-BE49-F238E27FC236}">
                <a16:creationId xmlns:a16="http://schemas.microsoft.com/office/drawing/2014/main" id="{21DB2435-5DBC-804B-B1B2-6E3208DDFB0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74155" y="6220933"/>
            <a:ext cx="892171" cy="637067"/>
          </a:xfrm>
          <a:prstGeom prst="rect">
            <a:avLst/>
          </a:prstGeom>
        </p:spPr>
      </p:pic>
      <p:pic>
        <p:nvPicPr>
          <p:cNvPr id="26" name="Image 25" descr="Une image contenant dessin&#10;&#10;Description générée automatiquement">
            <a:extLst>
              <a:ext uri="{FF2B5EF4-FFF2-40B4-BE49-F238E27FC236}">
                <a16:creationId xmlns:a16="http://schemas.microsoft.com/office/drawing/2014/main" id="{F704687E-4D98-8F4C-B3FD-DC90235EBE5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70991" y="6173247"/>
            <a:ext cx="653810" cy="653810"/>
          </a:xfrm>
          <a:prstGeom prst="rect">
            <a:avLst/>
          </a:prstGeom>
        </p:spPr>
      </p:pic>
    </p:spTree>
    <p:extLst>
      <p:ext uri="{BB962C8B-B14F-4D97-AF65-F5344CB8AC3E}">
        <p14:creationId xmlns:p14="http://schemas.microsoft.com/office/powerpoint/2010/main" val="1851860582"/>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3A91B-43DB-F74A-9FD1-A62582DD13FB}"/>
              </a:ext>
            </a:extLst>
          </p:cNvPr>
          <p:cNvSpPr>
            <a:spLocks noGrp="1"/>
          </p:cNvSpPr>
          <p:nvPr>
            <p:ph type="title"/>
          </p:nvPr>
        </p:nvSpPr>
        <p:spPr>
          <a:xfrm>
            <a:off x="3708441" y="106646"/>
            <a:ext cx="4411681" cy="1171250"/>
          </a:xfrm>
        </p:spPr>
        <p:txBody>
          <a:bodyPr anchor="ctr">
            <a:normAutofit/>
          </a:bodyPr>
          <a:lstStyle/>
          <a:p>
            <a:pPr algn="ctr">
              <a:lnSpc>
                <a:spcPct val="100000"/>
              </a:lnSpc>
              <a:spcAft>
                <a:spcPts val="30"/>
              </a:spcAft>
            </a:pPr>
            <a:r>
              <a:rPr lang="fr-FR" sz="1400" dirty="0">
                <a:solidFill>
                  <a:srgbClr val="0600A9"/>
                </a:solidFill>
                <a:latin typeface="Calibri" panose="020F0502020204030204" pitchFamily="34" charset="0"/>
                <a:ea typeface="Roboto" panose="02000000000000000000" pitchFamily="2" charset="0"/>
                <a:cs typeface="Calibri" panose="020F0502020204030204" pitchFamily="34" charset="0"/>
              </a:rPr>
              <a:t>Économie solidaire du maintien au domicile</a:t>
            </a:r>
            <a:br>
              <a:rPr lang="fr-FR" sz="1300" b="1" dirty="0">
                <a:solidFill>
                  <a:srgbClr val="0600A9"/>
                </a:solidFill>
                <a:latin typeface="Calibri" panose="020F0502020204030204" pitchFamily="34" charset="0"/>
                <a:ea typeface="Roboto" panose="02000000000000000000" pitchFamily="2" charset="0"/>
                <a:cs typeface="Calibri" panose="020F0502020204030204" pitchFamily="34" charset="0"/>
              </a:rPr>
            </a:br>
            <a:r>
              <a:rPr lang="fr-FR" sz="3600" b="1" dirty="0">
                <a:solidFill>
                  <a:srgbClr val="0600A9"/>
                </a:solidFill>
                <a:latin typeface="Calibri" panose="020F0502020204030204" pitchFamily="34" charset="0"/>
                <a:ea typeface="Roboto" panose="02000000000000000000" pitchFamily="2" charset="0"/>
                <a:cs typeface="Calibri" panose="020F0502020204030204" pitchFamily="34" charset="0"/>
              </a:rPr>
              <a:t>SCIC </a:t>
            </a:r>
            <a:r>
              <a:rPr lang="fr-FR" sz="1300" b="1" dirty="0">
                <a:solidFill>
                  <a:srgbClr val="0600A9"/>
                </a:solidFill>
                <a:latin typeface="Calibri" panose="020F0502020204030204" pitchFamily="34" charset="0"/>
                <a:ea typeface="Roboto" panose="02000000000000000000" pitchFamily="2" charset="0"/>
                <a:cs typeface="Calibri" panose="020F0502020204030204" pitchFamily="34" charset="0"/>
              </a:rPr>
              <a:t> </a:t>
            </a:r>
            <a:r>
              <a:rPr lang="fr-FR" sz="3600" b="1" dirty="0">
                <a:solidFill>
                  <a:srgbClr val="0600A9"/>
                </a:solidFill>
                <a:latin typeface="Calibri" panose="020F0502020204030204" pitchFamily="34" charset="0"/>
                <a:ea typeface="Roboto" panose="02000000000000000000" pitchFamily="2" charset="0"/>
                <a:cs typeface="Calibri" panose="020F0502020204030204" pitchFamily="34" charset="0"/>
              </a:rPr>
              <a:t>Les 3 Colonnes</a:t>
            </a:r>
          </a:p>
        </p:txBody>
      </p:sp>
      <p:grpSp>
        <p:nvGrpSpPr>
          <p:cNvPr id="26" name="Groupe 25">
            <a:extLst>
              <a:ext uri="{FF2B5EF4-FFF2-40B4-BE49-F238E27FC236}">
                <a16:creationId xmlns:a16="http://schemas.microsoft.com/office/drawing/2014/main" id="{A3FE5F2D-5829-7240-88B0-334B55837F41}"/>
              </a:ext>
            </a:extLst>
          </p:cNvPr>
          <p:cNvGrpSpPr/>
          <p:nvPr/>
        </p:nvGrpSpPr>
        <p:grpSpPr>
          <a:xfrm>
            <a:off x="3648308" y="1130984"/>
            <a:ext cx="4200870" cy="3517998"/>
            <a:chOff x="1043769" y="1796899"/>
            <a:chExt cx="4264278" cy="3437165"/>
          </a:xfrm>
        </p:grpSpPr>
        <p:sp>
          <p:nvSpPr>
            <p:cNvPr id="25" name="Ellipse 24">
              <a:extLst>
                <a:ext uri="{FF2B5EF4-FFF2-40B4-BE49-F238E27FC236}">
                  <a16:creationId xmlns:a16="http://schemas.microsoft.com/office/drawing/2014/main" id="{FC2A668C-75A6-5E44-BB1A-666878575889}"/>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lampe, lumière&#10;&#10;Description générée automatiquement">
              <a:extLst>
                <a:ext uri="{FF2B5EF4-FFF2-40B4-BE49-F238E27FC236}">
                  <a16:creationId xmlns:a16="http://schemas.microsoft.com/office/drawing/2014/main" id="{FEAABA5F-A441-8A45-81AB-CEC122EFF2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pic>
        <p:nvPicPr>
          <p:cNvPr id="31" name="Image 30" descr="Une image contenant assis, signe, vert, alimentation&#10;&#10;Description générée automatiquement">
            <a:extLst>
              <a:ext uri="{FF2B5EF4-FFF2-40B4-BE49-F238E27FC236}">
                <a16:creationId xmlns:a16="http://schemas.microsoft.com/office/drawing/2014/main" id="{7350B4C9-054C-1D4B-B943-15B58EA061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5704" y="4326653"/>
            <a:ext cx="1612883" cy="327953"/>
          </a:xfrm>
          <a:prstGeom prst="rect">
            <a:avLst/>
          </a:prstGeom>
        </p:spPr>
      </p:pic>
      <p:pic>
        <p:nvPicPr>
          <p:cNvPr id="35" name="Image 34" descr="Une image contenant dessin&#10;&#10;Description générée automatiquement">
            <a:extLst>
              <a:ext uri="{FF2B5EF4-FFF2-40B4-BE49-F238E27FC236}">
                <a16:creationId xmlns:a16="http://schemas.microsoft.com/office/drawing/2014/main" id="{F7B2B6C3-4DC1-2041-8D4E-356A7ACB7C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4229" y="5345305"/>
            <a:ext cx="653810" cy="653810"/>
          </a:xfrm>
          <a:prstGeom prst="rect">
            <a:avLst/>
          </a:prstGeom>
        </p:spPr>
      </p:pic>
      <p:pic>
        <p:nvPicPr>
          <p:cNvPr id="39" name="Image 38" descr="Une image contenant signe, extérieur, rue, poteau&#10;&#10;Description générée automatiquement">
            <a:extLst>
              <a:ext uri="{FF2B5EF4-FFF2-40B4-BE49-F238E27FC236}">
                <a16:creationId xmlns:a16="http://schemas.microsoft.com/office/drawing/2014/main" id="{F7CD0B9D-EFF2-C748-A89C-CBFB32533D4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37476" y="4524111"/>
            <a:ext cx="567487" cy="567487"/>
          </a:xfrm>
          <a:prstGeom prst="rect">
            <a:avLst/>
          </a:prstGeom>
        </p:spPr>
      </p:pic>
      <p:pic>
        <p:nvPicPr>
          <p:cNvPr id="40" name="Image 39" descr="Une image contenant alimentation, dessin&#10;&#10;Description générée automatiquement">
            <a:extLst>
              <a:ext uri="{FF2B5EF4-FFF2-40B4-BE49-F238E27FC236}">
                <a16:creationId xmlns:a16="http://schemas.microsoft.com/office/drawing/2014/main" id="{BE51B3BE-CE16-9A49-9B82-9DC0F928F0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15622" y="4524111"/>
            <a:ext cx="623295" cy="572115"/>
          </a:xfrm>
          <a:prstGeom prst="rect">
            <a:avLst/>
          </a:prstGeom>
        </p:spPr>
      </p:pic>
      <p:pic>
        <p:nvPicPr>
          <p:cNvPr id="41" name="Image 40">
            <a:extLst>
              <a:ext uri="{FF2B5EF4-FFF2-40B4-BE49-F238E27FC236}">
                <a16:creationId xmlns:a16="http://schemas.microsoft.com/office/drawing/2014/main" id="{5F846F42-5B73-4F48-8EED-D5D15F0E689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79954" y="4784584"/>
            <a:ext cx="615280" cy="446122"/>
          </a:xfrm>
          <a:prstGeom prst="rect">
            <a:avLst/>
          </a:prstGeom>
        </p:spPr>
      </p:pic>
      <p:pic>
        <p:nvPicPr>
          <p:cNvPr id="42" name="Image 41">
            <a:extLst>
              <a:ext uri="{FF2B5EF4-FFF2-40B4-BE49-F238E27FC236}">
                <a16:creationId xmlns:a16="http://schemas.microsoft.com/office/drawing/2014/main" id="{6986E403-832C-954A-B031-F800EF42780D}"/>
              </a:ext>
            </a:extLst>
          </p:cNvPr>
          <p:cNvPicPr>
            <a:picLocks noChangeAspect="1"/>
          </p:cNvPicPr>
          <p:nvPr/>
        </p:nvPicPr>
        <p:blipFill>
          <a:blip r:embed="rId8"/>
          <a:stretch>
            <a:fillRect/>
          </a:stretch>
        </p:blipFill>
        <p:spPr>
          <a:xfrm>
            <a:off x="9926940" y="4079971"/>
            <a:ext cx="913199" cy="678118"/>
          </a:xfrm>
          <a:prstGeom prst="rect">
            <a:avLst/>
          </a:prstGeom>
        </p:spPr>
      </p:pic>
      <p:pic>
        <p:nvPicPr>
          <p:cNvPr id="43" name="Image 42">
            <a:extLst>
              <a:ext uri="{FF2B5EF4-FFF2-40B4-BE49-F238E27FC236}">
                <a16:creationId xmlns:a16="http://schemas.microsoft.com/office/drawing/2014/main" id="{1686C38A-8AD8-A746-AAF3-0B82C6BF76BC}"/>
              </a:ext>
            </a:extLst>
          </p:cNvPr>
          <p:cNvPicPr>
            <a:picLocks noChangeAspect="1"/>
          </p:cNvPicPr>
          <p:nvPr/>
        </p:nvPicPr>
        <p:blipFill>
          <a:blip r:embed="rId9"/>
          <a:stretch>
            <a:fillRect/>
          </a:stretch>
        </p:blipFill>
        <p:spPr>
          <a:xfrm>
            <a:off x="8398019" y="4886079"/>
            <a:ext cx="1074306" cy="243133"/>
          </a:xfrm>
          <a:prstGeom prst="rect">
            <a:avLst/>
          </a:prstGeom>
        </p:spPr>
      </p:pic>
      <p:pic>
        <p:nvPicPr>
          <p:cNvPr id="44" name="Image 43">
            <a:extLst>
              <a:ext uri="{FF2B5EF4-FFF2-40B4-BE49-F238E27FC236}">
                <a16:creationId xmlns:a16="http://schemas.microsoft.com/office/drawing/2014/main" id="{4CA3E2B1-E44E-F54A-8DFE-844DE3D2782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50234" y="5129212"/>
            <a:ext cx="1165154" cy="1165154"/>
          </a:xfrm>
          <a:prstGeom prst="rect">
            <a:avLst/>
          </a:prstGeom>
        </p:spPr>
      </p:pic>
      <p:pic>
        <p:nvPicPr>
          <p:cNvPr id="45" name="Image 44">
            <a:extLst>
              <a:ext uri="{FF2B5EF4-FFF2-40B4-BE49-F238E27FC236}">
                <a16:creationId xmlns:a16="http://schemas.microsoft.com/office/drawing/2014/main" id="{CF3DD824-A1C8-C845-9487-E46133FBCF8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751635" y="5373882"/>
            <a:ext cx="550854" cy="550854"/>
          </a:xfrm>
          <a:prstGeom prst="rect">
            <a:avLst/>
          </a:prstGeom>
        </p:spPr>
      </p:pic>
      <p:pic>
        <p:nvPicPr>
          <p:cNvPr id="46" name="Image 45">
            <a:extLst>
              <a:ext uri="{FF2B5EF4-FFF2-40B4-BE49-F238E27FC236}">
                <a16:creationId xmlns:a16="http://schemas.microsoft.com/office/drawing/2014/main" id="{48F6AF7F-FDF2-1A48-9A8A-A274894B1AF1}"/>
              </a:ext>
            </a:extLst>
          </p:cNvPr>
          <p:cNvPicPr>
            <a:picLocks noChangeAspect="1"/>
          </p:cNvPicPr>
          <p:nvPr/>
        </p:nvPicPr>
        <p:blipFill>
          <a:blip r:embed="rId12"/>
          <a:stretch>
            <a:fillRect/>
          </a:stretch>
        </p:blipFill>
        <p:spPr>
          <a:xfrm>
            <a:off x="378868" y="5345305"/>
            <a:ext cx="1205187" cy="636887"/>
          </a:xfrm>
          <a:prstGeom prst="rect">
            <a:avLst/>
          </a:prstGeom>
        </p:spPr>
      </p:pic>
      <p:pic>
        <p:nvPicPr>
          <p:cNvPr id="47" name="Image 46">
            <a:extLst>
              <a:ext uri="{FF2B5EF4-FFF2-40B4-BE49-F238E27FC236}">
                <a16:creationId xmlns:a16="http://schemas.microsoft.com/office/drawing/2014/main" id="{0A9A0861-56CF-8941-B1F4-417F94CF12D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845304" y="4791119"/>
            <a:ext cx="1756889" cy="363731"/>
          </a:xfrm>
          <a:prstGeom prst="rect">
            <a:avLst/>
          </a:prstGeom>
        </p:spPr>
      </p:pic>
      <p:sp>
        <p:nvSpPr>
          <p:cNvPr id="48" name="Titre 1">
            <a:extLst>
              <a:ext uri="{FF2B5EF4-FFF2-40B4-BE49-F238E27FC236}">
                <a16:creationId xmlns:a16="http://schemas.microsoft.com/office/drawing/2014/main" id="{CE58E010-36D0-CF42-B836-5643EB160064}"/>
              </a:ext>
            </a:extLst>
          </p:cNvPr>
          <p:cNvSpPr txBox="1">
            <a:spLocks/>
          </p:cNvSpPr>
          <p:nvPr/>
        </p:nvSpPr>
        <p:spPr>
          <a:xfrm>
            <a:off x="575293" y="3915182"/>
            <a:ext cx="3309079" cy="44967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ctr">
              <a:lnSpc>
                <a:spcPct val="100000"/>
              </a:lnSpc>
              <a:spcBef>
                <a:spcPts val="0"/>
              </a:spcBef>
            </a:pPr>
            <a:r>
              <a:rPr lang="fr-FR" sz="2000" b="1" dirty="0">
                <a:solidFill>
                  <a:schemeClr val="accent3">
                    <a:lumMod val="75000"/>
                  </a:schemeClr>
                </a:solidFill>
                <a:latin typeface="Calibri Light" panose="020F0302020204030204" pitchFamily="34" charset="0"/>
                <a:ea typeface="Roboto Thin" panose="02000000000000000000" pitchFamily="2" charset="0"/>
                <a:cs typeface="Calibri Light" panose="020F0302020204030204" pitchFamily="34" charset="0"/>
              </a:rPr>
              <a:t>Nos qualifications</a:t>
            </a:r>
          </a:p>
        </p:txBody>
      </p:sp>
      <p:sp>
        <p:nvSpPr>
          <p:cNvPr id="49" name="Rectangle 48">
            <a:extLst>
              <a:ext uri="{FF2B5EF4-FFF2-40B4-BE49-F238E27FC236}">
                <a16:creationId xmlns:a16="http://schemas.microsoft.com/office/drawing/2014/main" id="{357F5FDF-4376-1C48-BA51-010C4745CB93}"/>
              </a:ext>
            </a:extLst>
          </p:cNvPr>
          <p:cNvSpPr/>
          <p:nvPr/>
        </p:nvSpPr>
        <p:spPr>
          <a:xfrm>
            <a:off x="8146005" y="3808379"/>
            <a:ext cx="1614866" cy="369332"/>
          </a:xfrm>
          <a:prstGeom prst="rect">
            <a:avLst/>
          </a:prstGeom>
        </p:spPr>
        <p:txBody>
          <a:bodyPr wrap="none">
            <a:spAutoFit/>
          </a:bodyPr>
          <a:lstStyle/>
          <a:p>
            <a:r>
              <a:rPr lang="fr-FR" b="1" dirty="0">
                <a:solidFill>
                  <a:schemeClr val="accent3">
                    <a:lumMod val="75000"/>
                  </a:schemeClr>
                </a:solidFill>
                <a:latin typeface="Calibri Light" panose="020F0302020204030204" pitchFamily="34" charset="0"/>
                <a:ea typeface="Roboto Thin" panose="02000000000000000000" pitchFamily="2" charset="0"/>
                <a:cs typeface="Calibri Light" panose="020F0302020204030204" pitchFamily="34" charset="0"/>
              </a:rPr>
              <a:t>Nos financeurs </a:t>
            </a:r>
            <a:endParaRPr lang="fr-FR" b="1" dirty="0"/>
          </a:p>
        </p:txBody>
      </p:sp>
      <p:pic>
        <p:nvPicPr>
          <p:cNvPr id="50" name="Image 49" descr="Une image contenant texte&#10;&#10;Description générée automatiquement">
            <a:extLst>
              <a:ext uri="{FF2B5EF4-FFF2-40B4-BE49-F238E27FC236}">
                <a16:creationId xmlns:a16="http://schemas.microsoft.com/office/drawing/2014/main" id="{C32954DD-AB25-C946-B2F9-07F0CAC72F9F}"/>
              </a:ext>
            </a:extLst>
          </p:cNvPr>
          <p:cNvPicPr>
            <a:picLocks noChangeAspect="1"/>
          </p:cNvPicPr>
          <p:nvPr/>
        </p:nvPicPr>
        <p:blipFill rotWithShape="1">
          <a:blip r:embed="rId14"/>
          <a:srcRect l="3909" t="19352" r="5601" b="24628"/>
          <a:stretch/>
        </p:blipFill>
        <p:spPr>
          <a:xfrm>
            <a:off x="8398019" y="4322925"/>
            <a:ext cx="1258087" cy="317748"/>
          </a:xfrm>
          <a:prstGeom prst="rect">
            <a:avLst/>
          </a:prstGeom>
        </p:spPr>
      </p:pic>
      <p:sp>
        <p:nvSpPr>
          <p:cNvPr id="3" name="Rectangle 2">
            <a:extLst>
              <a:ext uri="{FF2B5EF4-FFF2-40B4-BE49-F238E27FC236}">
                <a16:creationId xmlns:a16="http://schemas.microsoft.com/office/drawing/2014/main" id="{E38DEE04-8555-B543-97B0-140705FA7DAB}"/>
              </a:ext>
            </a:extLst>
          </p:cNvPr>
          <p:cNvSpPr/>
          <p:nvPr/>
        </p:nvSpPr>
        <p:spPr>
          <a:xfrm>
            <a:off x="5848945" y="6026230"/>
            <a:ext cx="6096000" cy="553998"/>
          </a:xfrm>
          <a:prstGeom prst="rect">
            <a:avLst/>
          </a:prstGeom>
        </p:spPr>
        <p:txBody>
          <a:bodyPr>
            <a:spAutoFit/>
          </a:bodyPr>
          <a:lstStyle/>
          <a:p>
            <a:pPr algn="just"/>
            <a:r>
              <a:rPr lang="fr-FR" sz="1000" dirty="0">
                <a:latin typeface="SF Pro Display Light" pitchFamily="2" charset="0"/>
              </a:rPr>
              <a:t>* La Caisse d’épargne et la Banque Postale interviennent en prêts pour le financement de logements occupés par les personnes âgées. La Banque des Territoires, </a:t>
            </a:r>
            <a:r>
              <a:rPr lang="fr-FR" sz="1000" dirty="0" err="1">
                <a:latin typeface="SF Pro Display Light" pitchFamily="2" charset="0"/>
              </a:rPr>
              <a:t>Novess</a:t>
            </a:r>
            <a:r>
              <a:rPr lang="fr-FR" sz="1000" dirty="0">
                <a:latin typeface="SF Pro Display Light" pitchFamily="2" charset="0"/>
              </a:rPr>
              <a:t>, AVIVA, Ides et SCOPINVEST interviennent en Titres participatifs. </a:t>
            </a:r>
            <a:endParaRPr lang="fr-FR" sz="1000" dirty="0">
              <a:effectLst/>
              <a:latin typeface="SF Pro Display Light" pitchFamily="2" charset="0"/>
            </a:endParaRPr>
          </a:p>
        </p:txBody>
      </p:sp>
    </p:spTree>
    <p:extLst>
      <p:ext uri="{BB962C8B-B14F-4D97-AF65-F5344CB8AC3E}">
        <p14:creationId xmlns:p14="http://schemas.microsoft.com/office/powerpoint/2010/main" val="3005265227"/>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
                                        <p:tgtEl>
                                          <p:spTgt spid="31"/>
                                        </p:tgtEl>
                                      </p:cBhvr>
                                    </p:animEffect>
                                  </p:childTnLst>
                                </p:cTn>
                              </p:par>
                            </p:childTnLst>
                          </p:cTn>
                        </p:par>
                        <p:par>
                          <p:cTn id="8" fill="hold">
                            <p:stCondLst>
                              <p:cond delay="300"/>
                            </p:stCondLst>
                            <p:childTnLst>
                              <p:par>
                                <p:cTn id="9" presetID="10" presetClass="entr" presetSubtype="0" fill="hold" nodeType="afterEffect">
                                  <p:stCondLst>
                                    <p:cond delay="1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
                                        <p:tgtEl>
                                          <p:spTgt spid="35"/>
                                        </p:tgtEl>
                                      </p:cBhvr>
                                    </p:animEffect>
                                  </p:childTnLst>
                                </p:cTn>
                              </p:par>
                            </p:childTnLst>
                          </p:cTn>
                        </p:par>
                        <p:par>
                          <p:cTn id="12" fill="hold">
                            <p:stCondLst>
                              <p:cond delay="600"/>
                            </p:stCondLst>
                            <p:childTnLst>
                              <p:par>
                                <p:cTn id="13" presetID="10" presetClass="entr" presetSubtype="0" fill="hold" nodeType="afterEffect">
                                  <p:stCondLst>
                                    <p:cond delay="1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
                                        <p:tgtEl>
                                          <p:spTgt spid="39"/>
                                        </p:tgtEl>
                                      </p:cBhvr>
                                    </p:animEffect>
                                  </p:childTnLst>
                                </p:cTn>
                              </p:par>
                            </p:childTnLst>
                          </p:cTn>
                        </p:par>
                        <p:par>
                          <p:cTn id="16" fill="hold">
                            <p:stCondLst>
                              <p:cond delay="900"/>
                            </p:stCondLst>
                            <p:childTnLst>
                              <p:par>
                                <p:cTn id="17" presetID="10" presetClass="entr" presetSubtype="0" fill="hold" nodeType="afterEffect">
                                  <p:stCondLst>
                                    <p:cond delay="1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00"/>
                                        <p:tgtEl>
                                          <p:spTgt spid="40"/>
                                        </p:tgtEl>
                                      </p:cBhvr>
                                    </p:animEffect>
                                  </p:childTnLst>
                                </p:cTn>
                              </p:par>
                            </p:childTnLst>
                          </p:cTn>
                        </p:par>
                        <p:par>
                          <p:cTn id="20" fill="hold">
                            <p:stCondLst>
                              <p:cond delay="1200"/>
                            </p:stCondLst>
                            <p:childTnLst>
                              <p:par>
                                <p:cTn id="21" presetID="10" presetClass="entr" presetSubtype="0" fill="hold" nodeType="afterEffect">
                                  <p:stCondLst>
                                    <p:cond delay="1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00"/>
                                        <p:tgtEl>
                                          <p:spTgt spid="41"/>
                                        </p:tgtEl>
                                      </p:cBhvr>
                                    </p:animEffect>
                                  </p:childTnLst>
                                </p:cTn>
                              </p:par>
                            </p:childTnLst>
                          </p:cTn>
                        </p:par>
                        <p:par>
                          <p:cTn id="24" fill="hold">
                            <p:stCondLst>
                              <p:cond delay="1500"/>
                            </p:stCondLst>
                            <p:childTnLst>
                              <p:par>
                                <p:cTn id="25" presetID="10" presetClass="entr" presetSubtype="0" fill="hold" nodeType="afterEffect">
                                  <p:stCondLst>
                                    <p:cond delay="1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00"/>
                                        <p:tgtEl>
                                          <p:spTgt spid="42"/>
                                        </p:tgtEl>
                                      </p:cBhvr>
                                    </p:animEffect>
                                  </p:childTnLst>
                                </p:cTn>
                              </p:par>
                            </p:childTnLst>
                          </p:cTn>
                        </p:par>
                        <p:par>
                          <p:cTn id="28" fill="hold">
                            <p:stCondLst>
                              <p:cond delay="1800"/>
                            </p:stCondLst>
                            <p:childTnLst>
                              <p:par>
                                <p:cTn id="29" presetID="10" presetClass="entr" presetSubtype="0" fill="hold" nodeType="afterEffect">
                                  <p:stCondLst>
                                    <p:cond delay="1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200"/>
                                        <p:tgtEl>
                                          <p:spTgt spid="43"/>
                                        </p:tgtEl>
                                      </p:cBhvr>
                                    </p:animEffect>
                                  </p:childTnLst>
                                </p:cTn>
                              </p:par>
                            </p:childTnLst>
                          </p:cTn>
                        </p:par>
                        <p:par>
                          <p:cTn id="32" fill="hold">
                            <p:stCondLst>
                              <p:cond delay="2100"/>
                            </p:stCondLst>
                            <p:childTnLst>
                              <p:par>
                                <p:cTn id="33" presetID="10" presetClass="entr" presetSubtype="0" fill="hold" nodeType="afterEffect">
                                  <p:stCondLst>
                                    <p:cond delay="1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200"/>
                                        <p:tgtEl>
                                          <p:spTgt spid="44"/>
                                        </p:tgtEl>
                                      </p:cBhvr>
                                    </p:animEffect>
                                  </p:childTnLst>
                                </p:cTn>
                              </p:par>
                            </p:childTnLst>
                          </p:cTn>
                        </p:par>
                        <p:par>
                          <p:cTn id="36" fill="hold">
                            <p:stCondLst>
                              <p:cond delay="2400"/>
                            </p:stCondLst>
                            <p:childTnLst>
                              <p:par>
                                <p:cTn id="37" presetID="10" presetClass="entr" presetSubtype="0" fill="hold" nodeType="afterEffect">
                                  <p:stCondLst>
                                    <p:cond delay="1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200"/>
                                        <p:tgtEl>
                                          <p:spTgt spid="45"/>
                                        </p:tgtEl>
                                      </p:cBhvr>
                                    </p:animEffect>
                                  </p:childTnLst>
                                </p:cTn>
                              </p:par>
                            </p:childTnLst>
                          </p:cTn>
                        </p:par>
                        <p:par>
                          <p:cTn id="40" fill="hold">
                            <p:stCondLst>
                              <p:cond delay="2700"/>
                            </p:stCondLst>
                            <p:childTnLst>
                              <p:par>
                                <p:cTn id="41" presetID="10" presetClass="entr" presetSubtype="0" fill="hold" nodeType="afterEffect">
                                  <p:stCondLst>
                                    <p:cond delay="1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200"/>
                                        <p:tgtEl>
                                          <p:spTgt spid="46"/>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3500"/>
                            </p:stCondLst>
                            <p:childTnLst>
                              <p:par>
                                <p:cTn id="49" presetID="10" presetClass="entr" presetSubtype="0" fill="hold" nodeType="afterEffect">
                                  <p:stCondLst>
                                    <p:cond delay="1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3A91B-43DB-F74A-9FD1-A62582DD13FB}"/>
              </a:ext>
            </a:extLst>
          </p:cNvPr>
          <p:cNvSpPr>
            <a:spLocks noGrp="1"/>
          </p:cNvSpPr>
          <p:nvPr>
            <p:ph type="title"/>
          </p:nvPr>
        </p:nvSpPr>
        <p:spPr>
          <a:xfrm>
            <a:off x="690742" y="2813491"/>
            <a:ext cx="3401161" cy="779714"/>
          </a:xfrm>
        </p:spPr>
        <p:txBody>
          <a:bodyPr anchor="ctr">
            <a:normAutofit/>
          </a:bodyPr>
          <a:lstStyle/>
          <a:p>
            <a:pPr>
              <a:lnSpc>
                <a:spcPct val="100000"/>
              </a:lnSpc>
              <a:spcAft>
                <a:spcPts val="30"/>
              </a:spcAft>
            </a:pPr>
            <a:r>
              <a:rPr lang="fr-FR" sz="1270" spc="0" dirty="0">
                <a:solidFill>
                  <a:srgbClr val="0600A9"/>
                </a:solidFill>
                <a:latin typeface="Calibri" panose="020F0502020204030204" pitchFamily="34" charset="0"/>
                <a:ea typeface="Roboto" panose="02000000000000000000" pitchFamily="2" charset="0"/>
                <a:cs typeface="Calibri" panose="020F0502020204030204" pitchFamily="34" charset="0"/>
              </a:rPr>
              <a:t>Économie solidaire du maintien au domicile</a:t>
            </a:r>
            <a:br>
              <a:rPr lang="fr-FR" sz="1200" b="1" dirty="0">
                <a:solidFill>
                  <a:srgbClr val="0600A9"/>
                </a:solidFill>
                <a:latin typeface="Calibri" panose="020F0502020204030204" pitchFamily="34" charset="0"/>
                <a:ea typeface="Roboto" panose="02000000000000000000" pitchFamily="2" charset="0"/>
                <a:cs typeface="Calibri" panose="020F0502020204030204" pitchFamily="34" charset="0"/>
              </a:rPr>
            </a:br>
            <a:r>
              <a:rPr lang="fr-FR" sz="2000" b="1" spc="0" dirty="0">
                <a:solidFill>
                  <a:srgbClr val="0600A9"/>
                </a:solidFill>
                <a:latin typeface="Calibri" panose="020F0502020204030204" pitchFamily="34" charset="0"/>
                <a:ea typeface="Roboto" panose="02000000000000000000" pitchFamily="2" charset="0"/>
                <a:cs typeface="Calibri" panose="020F0502020204030204" pitchFamily="34" charset="0"/>
              </a:rPr>
              <a:t>SCIC LES 3 COLONNES</a:t>
            </a:r>
          </a:p>
        </p:txBody>
      </p:sp>
      <p:pic>
        <p:nvPicPr>
          <p:cNvPr id="13" name="Image 12" descr="Une image contenant assis, signe, vert, alimentation&#10;&#10;Description générée automatiquement">
            <a:extLst>
              <a:ext uri="{FF2B5EF4-FFF2-40B4-BE49-F238E27FC236}">
                <a16:creationId xmlns:a16="http://schemas.microsoft.com/office/drawing/2014/main" id="{5F2B789A-FBEF-9749-A271-B01E5B4341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3571" y="1346541"/>
            <a:ext cx="1612883" cy="327953"/>
          </a:xfrm>
          <a:prstGeom prst="rect">
            <a:avLst/>
          </a:prstGeom>
        </p:spPr>
      </p:pic>
      <p:sp>
        <p:nvSpPr>
          <p:cNvPr id="14" name="Titre 1">
            <a:extLst>
              <a:ext uri="{FF2B5EF4-FFF2-40B4-BE49-F238E27FC236}">
                <a16:creationId xmlns:a16="http://schemas.microsoft.com/office/drawing/2014/main" id="{6CE7D1ED-11C3-7B42-B4AB-D20F0DFAF3AE}"/>
              </a:ext>
            </a:extLst>
          </p:cNvPr>
          <p:cNvSpPr txBox="1">
            <a:spLocks/>
          </p:cNvSpPr>
          <p:nvPr/>
        </p:nvSpPr>
        <p:spPr>
          <a:xfrm>
            <a:off x="690742" y="3309406"/>
            <a:ext cx="4447421" cy="112820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Bef>
                <a:spcPts val="0"/>
              </a:spcBef>
            </a:pPr>
            <a:r>
              <a:rPr lang="fr-FR" sz="1600" dirty="0">
                <a:solidFill>
                  <a:schemeClr val="tx1"/>
                </a:solidFill>
                <a:latin typeface="Calibri Light" panose="020F0302020204030204" pitchFamily="34" charset="0"/>
                <a:ea typeface="Roboto Thin" panose="02000000000000000000" pitchFamily="2" charset="0"/>
                <a:cs typeface="Calibri Light" panose="020F0302020204030204" pitchFamily="34" charset="0"/>
              </a:rPr>
              <a:t>En charge d'un Service d’Intérêt Economique Général par le Ministère des Solidarités et de la Santé le 27 octobre 2020 pour une durée de 10 ans.</a:t>
            </a:r>
          </a:p>
        </p:txBody>
      </p:sp>
      <p:pic>
        <p:nvPicPr>
          <p:cNvPr id="18" name="Image 17" descr="Une image contenant dessin&#10;&#10;Description générée automatiquement">
            <a:extLst>
              <a:ext uri="{FF2B5EF4-FFF2-40B4-BE49-F238E27FC236}">
                <a16:creationId xmlns:a16="http://schemas.microsoft.com/office/drawing/2014/main" id="{DA148766-EAF8-E94B-AABF-53B9B5F7B6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8483" y="5887088"/>
            <a:ext cx="653810" cy="653810"/>
          </a:xfrm>
          <a:prstGeom prst="rect">
            <a:avLst/>
          </a:prstGeom>
        </p:spPr>
      </p:pic>
      <p:pic>
        <p:nvPicPr>
          <p:cNvPr id="20" name="Image 19" descr="Une image contenant signe, extérieur, rue, poteau&#10;&#10;Description générée automatiquement">
            <a:extLst>
              <a:ext uri="{FF2B5EF4-FFF2-40B4-BE49-F238E27FC236}">
                <a16:creationId xmlns:a16="http://schemas.microsoft.com/office/drawing/2014/main" id="{243B4491-0FA5-5E47-91DD-0A6525EEA0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81730" y="5065894"/>
            <a:ext cx="567487" cy="567487"/>
          </a:xfrm>
          <a:prstGeom prst="rect">
            <a:avLst/>
          </a:prstGeom>
        </p:spPr>
      </p:pic>
      <p:pic>
        <p:nvPicPr>
          <p:cNvPr id="22" name="Image 21" descr="Une image contenant alimentation, dessin&#10;&#10;Description générée automatiquement">
            <a:extLst>
              <a:ext uri="{FF2B5EF4-FFF2-40B4-BE49-F238E27FC236}">
                <a16:creationId xmlns:a16="http://schemas.microsoft.com/office/drawing/2014/main" id="{26D5DF4B-7ABD-344B-90D5-EB8655FB477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59876" y="5065894"/>
            <a:ext cx="623295" cy="572115"/>
          </a:xfrm>
          <a:prstGeom prst="rect">
            <a:avLst/>
          </a:prstGeom>
        </p:spPr>
      </p:pic>
      <p:pic>
        <p:nvPicPr>
          <p:cNvPr id="4" name="Image 3">
            <a:extLst>
              <a:ext uri="{FF2B5EF4-FFF2-40B4-BE49-F238E27FC236}">
                <a16:creationId xmlns:a16="http://schemas.microsoft.com/office/drawing/2014/main" id="{5EB4DCE9-673E-3245-9C10-3A7FBB2718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74549" y="1851692"/>
            <a:ext cx="615280" cy="446122"/>
          </a:xfrm>
          <a:prstGeom prst="rect">
            <a:avLst/>
          </a:prstGeom>
        </p:spPr>
      </p:pic>
      <p:pic>
        <p:nvPicPr>
          <p:cNvPr id="6" name="Image 5">
            <a:extLst>
              <a:ext uri="{FF2B5EF4-FFF2-40B4-BE49-F238E27FC236}">
                <a16:creationId xmlns:a16="http://schemas.microsoft.com/office/drawing/2014/main" id="{283D85A4-F492-F24D-9A47-E84D7A288C2F}"/>
              </a:ext>
            </a:extLst>
          </p:cNvPr>
          <p:cNvPicPr>
            <a:picLocks noChangeAspect="1"/>
          </p:cNvPicPr>
          <p:nvPr/>
        </p:nvPicPr>
        <p:blipFill>
          <a:blip r:embed="rId7"/>
          <a:stretch>
            <a:fillRect/>
          </a:stretch>
        </p:blipFill>
        <p:spPr>
          <a:xfrm>
            <a:off x="9464807" y="1099859"/>
            <a:ext cx="913199" cy="678118"/>
          </a:xfrm>
          <a:prstGeom prst="rect">
            <a:avLst/>
          </a:prstGeom>
        </p:spPr>
      </p:pic>
      <p:pic>
        <p:nvPicPr>
          <p:cNvPr id="8" name="Image 7">
            <a:extLst>
              <a:ext uri="{FF2B5EF4-FFF2-40B4-BE49-F238E27FC236}">
                <a16:creationId xmlns:a16="http://schemas.microsoft.com/office/drawing/2014/main" id="{C77B5E58-46D4-944C-83BD-0502FD4E88D2}"/>
              </a:ext>
            </a:extLst>
          </p:cNvPr>
          <p:cNvPicPr>
            <a:picLocks noChangeAspect="1"/>
          </p:cNvPicPr>
          <p:nvPr/>
        </p:nvPicPr>
        <p:blipFill>
          <a:blip r:embed="rId8"/>
          <a:stretch>
            <a:fillRect/>
          </a:stretch>
        </p:blipFill>
        <p:spPr>
          <a:xfrm>
            <a:off x="7935886" y="1935103"/>
            <a:ext cx="1074306" cy="243133"/>
          </a:xfrm>
          <a:prstGeom prst="rect">
            <a:avLst/>
          </a:prstGeom>
        </p:spPr>
      </p:pic>
      <p:pic>
        <p:nvPicPr>
          <p:cNvPr id="11" name="Image 10">
            <a:extLst>
              <a:ext uri="{FF2B5EF4-FFF2-40B4-BE49-F238E27FC236}">
                <a16:creationId xmlns:a16="http://schemas.microsoft.com/office/drawing/2014/main" id="{F388A34F-D260-7A43-96F7-CE68F1A909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94488" y="5670995"/>
            <a:ext cx="1165154" cy="1165154"/>
          </a:xfrm>
          <a:prstGeom prst="rect">
            <a:avLst/>
          </a:prstGeom>
        </p:spPr>
      </p:pic>
      <p:pic>
        <p:nvPicPr>
          <p:cNvPr id="24" name="Image 23">
            <a:extLst>
              <a:ext uri="{FF2B5EF4-FFF2-40B4-BE49-F238E27FC236}">
                <a16:creationId xmlns:a16="http://schemas.microsoft.com/office/drawing/2014/main" id="{21EDC0A8-BADA-AB42-900E-F21F30CA7FC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79696" y="2393841"/>
            <a:ext cx="550854" cy="550854"/>
          </a:xfrm>
          <a:prstGeom prst="rect">
            <a:avLst/>
          </a:prstGeom>
        </p:spPr>
      </p:pic>
      <p:pic>
        <p:nvPicPr>
          <p:cNvPr id="28" name="Image 27">
            <a:extLst>
              <a:ext uri="{FF2B5EF4-FFF2-40B4-BE49-F238E27FC236}">
                <a16:creationId xmlns:a16="http://schemas.microsoft.com/office/drawing/2014/main" id="{9C38B6F9-306D-0F4C-9DDD-FE72E2D4A832}"/>
              </a:ext>
            </a:extLst>
          </p:cNvPr>
          <p:cNvPicPr>
            <a:picLocks noChangeAspect="1"/>
          </p:cNvPicPr>
          <p:nvPr/>
        </p:nvPicPr>
        <p:blipFill>
          <a:blip r:embed="rId11"/>
          <a:stretch>
            <a:fillRect/>
          </a:stretch>
        </p:blipFill>
        <p:spPr>
          <a:xfrm>
            <a:off x="6723122" y="5887088"/>
            <a:ext cx="1205187" cy="636887"/>
          </a:xfrm>
          <a:prstGeom prst="rect">
            <a:avLst/>
          </a:prstGeom>
        </p:spPr>
      </p:pic>
      <p:pic>
        <p:nvPicPr>
          <p:cNvPr id="34" name="Image 33">
            <a:extLst>
              <a:ext uri="{FF2B5EF4-FFF2-40B4-BE49-F238E27FC236}">
                <a16:creationId xmlns:a16="http://schemas.microsoft.com/office/drawing/2014/main" id="{DB5475CD-BD70-D04F-BB64-01AA0EF6F08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83171" y="1874803"/>
            <a:ext cx="1756889" cy="363731"/>
          </a:xfrm>
          <a:prstGeom prst="rect">
            <a:avLst/>
          </a:prstGeom>
        </p:spPr>
      </p:pic>
      <p:pic>
        <p:nvPicPr>
          <p:cNvPr id="36" name="Image 35">
            <a:extLst>
              <a:ext uri="{FF2B5EF4-FFF2-40B4-BE49-F238E27FC236}">
                <a16:creationId xmlns:a16="http://schemas.microsoft.com/office/drawing/2014/main" id="{D4D9C659-B291-0949-B4D3-6494E37281B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0742" y="6125045"/>
            <a:ext cx="1852088" cy="463022"/>
          </a:xfrm>
          <a:prstGeom prst="rect">
            <a:avLst/>
          </a:prstGeom>
        </p:spPr>
      </p:pic>
      <p:pic>
        <p:nvPicPr>
          <p:cNvPr id="5" name="Image 4">
            <a:extLst>
              <a:ext uri="{FF2B5EF4-FFF2-40B4-BE49-F238E27FC236}">
                <a16:creationId xmlns:a16="http://schemas.microsoft.com/office/drawing/2014/main" id="{8DA49528-579B-DA48-B5C0-A6A2F9D8B5A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90742" y="4437608"/>
            <a:ext cx="1780609" cy="1271467"/>
          </a:xfrm>
          <a:prstGeom prst="rect">
            <a:avLst/>
          </a:prstGeom>
        </p:spPr>
      </p:pic>
      <p:sp>
        <p:nvSpPr>
          <p:cNvPr id="21" name="Titre 1">
            <a:extLst>
              <a:ext uri="{FF2B5EF4-FFF2-40B4-BE49-F238E27FC236}">
                <a16:creationId xmlns:a16="http://schemas.microsoft.com/office/drawing/2014/main" id="{5AFFDDB8-FC33-3144-8A0F-12471684ADD5}"/>
              </a:ext>
            </a:extLst>
          </p:cNvPr>
          <p:cNvSpPr txBox="1">
            <a:spLocks/>
          </p:cNvSpPr>
          <p:nvPr/>
        </p:nvSpPr>
        <p:spPr>
          <a:xfrm>
            <a:off x="6919547" y="4456965"/>
            <a:ext cx="3309079" cy="44967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ctr">
              <a:lnSpc>
                <a:spcPct val="100000"/>
              </a:lnSpc>
              <a:spcBef>
                <a:spcPts val="0"/>
              </a:spcBef>
            </a:pPr>
            <a:r>
              <a:rPr lang="fr-FR" sz="2000" b="1" dirty="0">
                <a:solidFill>
                  <a:schemeClr val="accent3">
                    <a:lumMod val="75000"/>
                  </a:schemeClr>
                </a:solidFill>
                <a:latin typeface="Calibri Light" panose="020F0302020204030204" pitchFamily="34" charset="0"/>
                <a:ea typeface="Roboto Thin" panose="02000000000000000000" pitchFamily="2" charset="0"/>
                <a:cs typeface="Calibri Light" panose="020F0302020204030204" pitchFamily="34" charset="0"/>
              </a:rPr>
              <a:t>Nos qualifications</a:t>
            </a:r>
          </a:p>
        </p:txBody>
      </p:sp>
      <p:sp>
        <p:nvSpPr>
          <p:cNvPr id="3" name="Rectangle 2">
            <a:extLst>
              <a:ext uri="{FF2B5EF4-FFF2-40B4-BE49-F238E27FC236}">
                <a16:creationId xmlns:a16="http://schemas.microsoft.com/office/drawing/2014/main" id="{04EC3F04-7454-8E4D-A419-55DF752CA83A}"/>
              </a:ext>
            </a:extLst>
          </p:cNvPr>
          <p:cNvSpPr/>
          <p:nvPr/>
        </p:nvSpPr>
        <p:spPr>
          <a:xfrm>
            <a:off x="7618827" y="679744"/>
            <a:ext cx="1614866" cy="369332"/>
          </a:xfrm>
          <a:prstGeom prst="rect">
            <a:avLst/>
          </a:prstGeom>
        </p:spPr>
        <p:txBody>
          <a:bodyPr wrap="none">
            <a:spAutoFit/>
          </a:bodyPr>
          <a:lstStyle/>
          <a:p>
            <a:r>
              <a:rPr lang="fr-FR" b="1" dirty="0">
                <a:solidFill>
                  <a:schemeClr val="accent3">
                    <a:lumMod val="75000"/>
                  </a:schemeClr>
                </a:solidFill>
                <a:latin typeface="Calibri Light" panose="020F0302020204030204" pitchFamily="34" charset="0"/>
                <a:ea typeface="Roboto Thin" panose="02000000000000000000" pitchFamily="2" charset="0"/>
                <a:cs typeface="Calibri Light" panose="020F0302020204030204" pitchFamily="34" charset="0"/>
              </a:rPr>
              <a:t>Nos financeurs </a:t>
            </a:r>
            <a:endParaRPr lang="fr-FR" b="1" dirty="0"/>
          </a:p>
        </p:txBody>
      </p:sp>
      <p:pic>
        <p:nvPicPr>
          <p:cNvPr id="9" name="Image 8" descr="Une image contenant texte&#10;&#10;Description générée automatiquement">
            <a:extLst>
              <a:ext uri="{FF2B5EF4-FFF2-40B4-BE49-F238E27FC236}">
                <a16:creationId xmlns:a16="http://schemas.microsoft.com/office/drawing/2014/main" id="{7B6F3E1F-586B-BE45-AD30-908719937F40}"/>
              </a:ext>
            </a:extLst>
          </p:cNvPr>
          <p:cNvPicPr>
            <a:picLocks noChangeAspect="1"/>
          </p:cNvPicPr>
          <p:nvPr/>
        </p:nvPicPr>
        <p:blipFill rotWithShape="1">
          <a:blip r:embed="rId15"/>
          <a:srcRect l="3909" t="19352" r="5601" b="24628"/>
          <a:stretch/>
        </p:blipFill>
        <p:spPr>
          <a:xfrm>
            <a:off x="7935886" y="1342813"/>
            <a:ext cx="1258087" cy="317748"/>
          </a:xfrm>
          <a:prstGeom prst="rect">
            <a:avLst/>
          </a:prstGeom>
        </p:spPr>
      </p:pic>
      <p:sp>
        <p:nvSpPr>
          <p:cNvPr id="25" name="Rectangle 24">
            <a:extLst>
              <a:ext uri="{FF2B5EF4-FFF2-40B4-BE49-F238E27FC236}">
                <a16:creationId xmlns:a16="http://schemas.microsoft.com/office/drawing/2014/main" id="{AAE82746-B12C-4C41-9ED8-C90AC1984A34}"/>
              </a:ext>
            </a:extLst>
          </p:cNvPr>
          <p:cNvSpPr/>
          <p:nvPr/>
        </p:nvSpPr>
        <p:spPr>
          <a:xfrm>
            <a:off x="5590000" y="3102448"/>
            <a:ext cx="6096000" cy="553998"/>
          </a:xfrm>
          <a:prstGeom prst="rect">
            <a:avLst/>
          </a:prstGeom>
        </p:spPr>
        <p:txBody>
          <a:bodyPr>
            <a:spAutoFit/>
          </a:bodyPr>
          <a:lstStyle/>
          <a:p>
            <a:pPr algn="just"/>
            <a:r>
              <a:rPr lang="fr-FR" sz="1000" dirty="0">
                <a:latin typeface="SF Pro Display Light" pitchFamily="2" charset="0"/>
              </a:rPr>
              <a:t>* La Caisse d’épargne et la Banque Postale interviennent en prêts pour le financement de logements occupés par les personnes âgées. La Banque des Territoires, </a:t>
            </a:r>
            <a:r>
              <a:rPr lang="fr-FR" sz="1000" dirty="0" err="1">
                <a:latin typeface="SF Pro Display Light" pitchFamily="2" charset="0"/>
              </a:rPr>
              <a:t>Novess</a:t>
            </a:r>
            <a:r>
              <a:rPr lang="fr-FR" sz="1000" dirty="0">
                <a:latin typeface="SF Pro Display Light" pitchFamily="2" charset="0"/>
              </a:rPr>
              <a:t>, AVIVA, Ides et SCOPINVEST interviennent en Titres participatifs. </a:t>
            </a:r>
            <a:endParaRPr lang="fr-FR" sz="1000" dirty="0">
              <a:effectLst/>
              <a:latin typeface="SF Pro Display Light" pitchFamily="2" charset="0"/>
            </a:endParaRPr>
          </a:p>
        </p:txBody>
      </p:sp>
    </p:spTree>
    <p:extLst>
      <p:ext uri="{BB962C8B-B14F-4D97-AF65-F5344CB8AC3E}">
        <p14:creationId xmlns:p14="http://schemas.microsoft.com/office/powerpoint/2010/main" val="243037384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childTnLst>
                          </p:cTn>
                        </p:par>
                        <p:par>
                          <p:cTn id="11" fill="hold">
                            <p:stCondLst>
                              <p:cond delay="300"/>
                            </p:stCondLst>
                            <p:childTnLst>
                              <p:par>
                                <p:cTn id="12" presetID="10" presetClass="entr" presetSubtype="0" fill="hold" nodeType="after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
                                        <p:tgtEl>
                                          <p:spTgt spid="18"/>
                                        </p:tgtEl>
                                      </p:cBhvr>
                                    </p:animEffect>
                                  </p:childTnLst>
                                </p:cTn>
                              </p:par>
                            </p:childTnLst>
                          </p:cTn>
                        </p:par>
                        <p:par>
                          <p:cTn id="15" fill="hold">
                            <p:stCondLst>
                              <p:cond delay="600"/>
                            </p:stCondLst>
                            <p:childTnLst>
                              <p:par>
                                <p:cTn id="16" presetID="10" presetClass="entr" presetSubtype="0" fill="hold" nodeType="afterEffect">
                                  <p:stCondLst>
                                    <p:cond delay="1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
                                        <p:tgtEl>
                                          <p:spTgt spid="20"/>
                                        </p:tgtEl>
                                      </p:cBhvr>
                                    </p:animEffect>
                                  </p:childTnLst>
                                </p:cTn>
                              </p:par>
                            </p:childTnLst>
                          </p:cTn>
                        </p:par>
                        <p:par>
                          <p:cTn id="19" fill="hold">
                            <p:stCondLst>
                              <p:cond delay="900"/>
                            </p:stCondLst>
                            <p:childTnLst>
                              <p:par>
                                <p:cTn id="20" presetID="10" presetClass="entr" presetSubtype="0" fill="hold" nodeType="afterEffect">
                                  <p:stCondLst>
                                    <p:cond delay="1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
                                        <p:tgtEl>
                                          <p:spTgt spid="22"/>
                                        </p:tgtEl>
                                      </p:cBhvr>
                                    </p:animEffect>
                                  </p:childTnLst>
                                </p:cTn>
                              </p:par>
                            </p:childTnLst>
                          </p:cTn>
                        </p:par>
                        <p:par>
                          <p:cTn id="23" fill="hold">
                            <p:stCondLst>
                              <p:cond delay="1200"/>
                            </p:stCondLst>
                            <p:childTnLst>
                              <p:par>
                                <p:cTn id="24" presetID="10" presetClass="entr" presetSubtype="0" fill="hold" nodeType="afterEffect">
                                  <p:stCondLst>
                                    <p:cond delay="1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
                                        <p:tgtEl>
                                          <p:spTgt spid="4"/>
                                        </p:tgtEl>
                                      </p:cBhvr>
                                    </p:animEffect>
                                  </p:childTnLst>
                                </p:cTn>
                              </p:par>
                            </p:childTnLst>
                          </p:cTn>
                        </p:par>
                        <p:par>
                          <p:cTn id="27" fill="hold">
                            <p:stCondLst>
                              <p:cond delay="1500"/>
                            </p:stCondLst>
                            <p:childTnLst>
                              <p:par>
                                <p:cTn id="28" presetID="10" presetClass="entr" presetSubtype="0" fill="hold" nodeType="afterEffect">
                                  <p:stCondLst>
                                    <p:cond delay="1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
                                        <p:tgtEl>
                                          <p:spTgt spid="6"/>
                                        </p:tgtEl>
                                      </p:cBhvr>
                                    </p:animEffect>
                                  </p:childTnLst>
                                </p:cTn>
                              </p:par>
                            </p:childTnLst>
                          </p:cTn>
                        </p:par>
                        <p:par>
                          <p:cTn id="31" fill="hold">
                            <p:stCondLst>
                              <p:cond delay="1800"/>
                            </p:stCondLst>
                            <p:childTnLst>
                              <p:par>
                                <p:cTn id="32" presetID="10" presetClass="entr" presetSubtype="0" fill="hold" nodeType="afterEffect">
                                  <p:stCondLst>
                                    <p:cond delay="1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
                                        <p:tgtEl>
                                          <p:spTgt spid="8"/>
                                        </p:tgtEl>
                                      </p:cBhvr>
                                    </p:animEffect>
                                  </p:childTnLst>
                                </p:cTn>
                              </p:par>
                            </p:childTnLst>
                          </p:cTn>
                        </p:par>
                        <p:par>
                          <p:cTn id="35" fill="hold">
                            <p:stCondLst>
                              <p:cond delay="2100"/>
                            </p:stCondLst>
                            <p:childTnLst>
                              <p:par>
                                <p:cTn id="36" presetID="10" presetClass="entr" presetSubtype="0" fill="hold" nodeType="afterEffect">
                                  <p:stCondLst>
                                    <p:cond delay="1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2400"/>
                            </p:stCondLst>
                            <p:childTnLst>
                              <p:par>
                                <p:cTn id="40" presetID="10" presetClass="entr" presetSubtype="0" fill="hold" nodeType="afterEffect">
                                  <p:stCondLst>
                                    <p:cond delay="1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
                                        <p:tgtEl>
                                          <p:spTgt spid="24"/>
                                        </p:tgtEl>
                                      </p:cBhvr>
                                    </p:animEffect>
                                  </p:childTnLst>
                                </p:cTn>
                              </p:par>
                            </p:childTnLst>
                          </p:cTn>
                        </p:par>
                        <p:par>
                          <p:cTn id="43" fill="hold">
                            <p:stCondLst>
                              <p:cond delay="2700"/>
                            </p:stCondLst>
                            <p:childTnLst>
                              <p:par>
                                <p:cTn id="44" presetID="10" presetClass="entr" presetSubtype="0" fill="hold" nodeType="afterEffect">
                                  <p:stCondLst>
                                    <p:cond delay="1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
                                        <p:tgtEl>
                                          <p:spTgt spid="28"/>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3500"/>
                            </p:stCondLst>
                            <p:childTnLst>
                              <p:par>
                                <p:cTn id="52" presetID="10" presetClass="entr" presetSubtype="0" fill="hold" nodeType="afterEffect">
                                  <p:stCondLst>
                                    <p:cond delay="10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2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D58640B7-D969-7648-A07A-E01C025A5B66}"/>
              </a:ext>
            </a:extLst>
          </p:cNvPr>
          <p:cNvSpPr txBox="1">
            <a:spLocks/>
          </p:cNvSpPr>
          <p:nvPr/>
        </p:nvSpPr>
        <p:spPr>
          <a:xfrm>
            <a:off x="5182071" y="217967"/>
            <a:ext cx="6635208" cy="565561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lnSpc>
                <a:spcPct val="100000"/>
              </a:lnSpc>
              <a:spcAft>
                <a:spcPts val="30"/>
              </a:spcAft>
            </a:pPr>
            <a:r>
              <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rPr>
              <a:t>La société coopérative d’intérêt collectif Les 3 Colonnes accompagne, coordonne, informe les personnes âgées qui souhaitent financer leur </a:t>
            </a:r>
            <a:r>
              <a:rPr lang="fr-FR" sz="1800" b="1" dirty="0">
                <a:solidFill>
                  <a:srgbClr val="000E47"/>
                </a:solidFill>
                <a:latin typeface="Calibri" panose="020F0502020204030204" pitchFamily="34" charset="0"/>
                <a:ea typeface="Roboto" panose="02000000000000000000" pitchFamily="2" charset="0"/>
                <a:cs typeface="Calibri" panose="020F0502020204030204" pitchFamily="34" charset="0"/>
              </a:rPr>
              <a:t>DOMPAD le tout grâce à l’outil innovant : le Viager Solidaire</a:t>
            </a:r>
            <a:r>
              <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rPr>
              <a:t>.</a:t>
            </a:r>
          </a:p>
          <a:p>
            <a:pPr algn="just">
              <a:lnSpc>
                <a:spcPct val="100000"/>
              </a:lnSpc>
              <a:spcAft>
                <a:spcPts val="30"/>
              </a:spcAft>
            </a:pPr>
            <a:endPar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algn="just">
              <a:lnSpc>
                <a:spcPct val="100000"/>
              </a:lnSpc>
              <a:spcAft>
                <a:spcPts val="30"/>
              </a:spcAft>
            </a:pPr>
            <a:r>
              <a:rPr lang="fr-FR" sz="1800" b="1" u="sng" dirty="0">
                <a:solidFill>
                  <a:srgbClr val="000E47"/>
                </a:solidFill>
                <a:latin typeface="Calibri" panose="020F0502020204030204" pitchFamily="34" charset="0"/>
                <a:ea typeface="Roboto" panose="02000000000000000000" pitchFamily="2" charset="0"/>
                <a:cs typeface="Calibri" panose="020F0502020204030204" pitchFamily="34" charset="0"/>
              </a:rPr>
              <a:t>DOMPAD :</a:t>
            </a:r>
            <a:r>
              <a:rPr lang="fr-FR" sz="1800" b="1" dirty="0">
                <a:solidFill>
                  <a:srgbClr val="000E47"/>
                </a:solidFill>
                <a:latin typeface="Calibri" panose="020F0502020204030204" pitchFamily="34" charset="0"/>
                <a:ea typeface="Roboto" panose="02000000000000000000" pitchFamily="2" charset="0"/>
                <a:cs typeface="Calibri" panose="020F0502020204030204" pitchFamily="34" charset="0"/>
              </a:rPr>
              <a:t> Domicile pour personne âgée dépendante</a:t>
            </a:r>
          </a:p>
          <a:p>
            <a:pPr algn="just">
              <a:lnSpc>
                <a:spcPct val="100000"/>
              </a:lnSpc>
              <a:spcAft>
                <a:spcPts val="30"/>
              </a:spcAft>
            </a:pPr>
            <a:endParaRPr lang="fr-FR" sz="1800" b="1"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algn="just">
              <a:lnSpc>
                <a:spcPct val="100000"/>
              </a:lnSpc>
              <a:spcAft>
                <a:spcPts val="30"/>
              </a:spcAft>
            </a:pPr>
            <a:r>
              <a:rPr lang="fr-FR" sz="1800" b="1" u="sng" dirty="0">
                <a:solidFill>
                  <a:srgbClr val="000E47"/>
                </a:solidFill>
                <a:latin typeface="Calibri" panose="020F0502020204030204" pitchFamily="34" charset="0"/>
                <a:ea typeface="Roboto" panose="02000000000000000000" pitchFamily="2" charset="0"/>
                <a:cs typeface="Calibri" panose="020F0502020204030204" pitchFamily="34" charset="0"/>
              </a:rPr>
              <a:t>Viager solidaire :</a:t>
            </a:r>
            <a:r>
              <a:rPr lang="fr-FR" sz="1800" b="1" dirty="0">
                <a:solidFill>
                  <a:srgbClr val="000E47"/>
                </a:solidFill>
                <a:latin typeface="Calibri" panose="020F0502020204030204" pitchFamily="34" charset="0"/>
                <a:ea typeface="Roboto" panose="02000000000000000000" pitchFamily="2" charset="0"/>
                <a:cs typeface="Calibri" panose="020F0502020204030204" pitchFamily="34" charset="0"/>
              </a:rPr>
              <a:t> </a:t>
            </a:r>
            <a:r>
              <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rPr>
              <a:t>La mission de la SCIC Les 3 Colonnes du maintien au domicile est de structurer des opérations de viager à des conditions réputées solidaires (c’est-à-dire sans réalisation de profit par la SCIC ou, en cas de profit, de remploi intégral de ceux-ci dans l’activité), ce au bénéfice de Personnes Agées Dépendantes (« PAD ») désireuses de continuer à vivre chez elles et répondant à des critères d’éligibilité fondés sur leur fragilité en raison de leur santé et de leur âge et de leur situation financière.</a:t>
            </a:r>
          </a:p>
          <a:p>
            <a:pPr algn="just">
              <a:lnSpc>
                <a:spcPct val="100000"/>
              </a:lnSpc>
              <a:spcAft>
                <a:spcPts val="30"/>
              </a:spcAft>
            </a:pPr>
            <a:endPar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algn="just">
              <a:lnSpc>
                <a:spcPct val="100000"/>
              </a:lnSpc>
              <a:spcAft>
                <a:spcPts val="30"/>
              </a:spcAft>
            </a:pPr>
            <a:r>
              <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rPr>
              <a:t>Les acquisitions en viager solidaire peuvent apporter aux personnes âgées les moyens financiers de se maintenir à domicile et notamment de faire face aux frais d’aménagement du logement et d’aide à domicile. </a:t>
            </a:r>
          </a:p>
          <a:p>
            <a:pPr algn="just">
              <a:lnSpc>
                <a:spcPct val="100000"/>
              </a:lnSpc>
              <a:spcAft>
                <a:spcPts val="30"/>
              </a:spcAft>
            </a:pPr>
            <a:endParaRPr lang="fr-FR" sz="1800"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algn="just">
              <a:lnSpc>
                <a:spcPct val="100000"/>
              </a:lnSpc>
              <a:spcAft>
                <a:spcPts val="30"/>
              </a:spcAft>
            </a:pPr>
            <a:r>
              <a:rPr lang="fr-FR" sz="1800" b="1" dirty="0">
                <a:solidFill>
                  <a:srgbClr val="000E47"/>
                </a:solidFill>
                <a:latin typeface="Calibri" panose="020F0502020204030204" pitchFamily="34" charset="0"/>
                <a:ea typeface="Roboto" panose="02000000000000000000" pitchFamily="2" charset="0"/>
                <a:cs typeface="Calibri" panose="020F0502020204030204" pitchFamily="34" charset="0"/>
              </a:rPr>
              <a:t>Le bon sens présenté en quatre raisons. </a:t>
            </a:r>
          </a:p>
        </p:txBody>
      </p:sp>
      <p:sp>
        <p:nvSpPr>
          <p:cNvPr id="4" name="Rectangle 3">
            <a:extLst>
              <a:ext uri="{FF2B5EF4-FFF2-40B4-BE49-F238E27FC236}">
                <a16:creationId xmlns:a16="http://schemas.microsoft.com/office/drawing/2014/main" id="{3BE158DD-A9BC-8E4B-87C5-6BF5AF94EC08}"/>
              </a:ext>
            </a:extLst>
          </p:cNvPr>
          <p:cNvSpPr/>
          <p:nvPr/>
        </p:nvSpPr>
        <p:spPr>
          <a:xfrm>
            <a:off x="0" y="0"/>
            <a:ext cx="4629151" cy="6158340"/>
          </a:xfrm>
          <a:prstGeom prst="rect">
            <a:avLst/>
          </a:prstGeom>
          <a:solidFill>
            <a:srgbClr val="00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grpSp>
        <p:nvGrpSpPr>
          <p:cNvPr id="17" name="Groupe 16">
            <a:extLst>
              <a:ext uri="{FF2B5EF4-FFF2-40B4-BE49-F238E27FC236}">
                <a16:creationId xmlns:a16="http://schemas.microsoft.com/office/drawing/2014/main" id="{32F357DC-8532-B249-9A7A-58FB0C7F29EA}"/>
              </a:ext>
            </a:extLst>
          </p:cNvPr>
          <p:cNvGrpSpPr/>
          <p:nvPr/>
        </p:nvGrpSpPr>
        <p:grpSpPr>
          <a:xfrm>
            <a:off x="552920" y="217967"/>
            <a:ext cx="1246921" cy="963386"/>
            <a:chOff x="1043769" y="1796899"/>
            <a:chExt cx="4264278" cy="3437165"/>
          </a:xfrm>
        </p:grpSpPr>
        <p:sp>
          <p:nvSpPr>
            <p:cNvPr id="19" name="Ellipse 18">
              <a:extLst>
                <a:ext uri="{FF2B5EF4-FFF2-40B4-BE49-F238E27FC236}">
                  <a16:creationId xmlns:a16="http://schemas.microsoft.com/office/drawing/2014/main" id="{798D7BCA-32FB-2A49-BF75-CCFE2CF1DB1B}"/>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descr="Une image contenant lampe, lumière&#10;&#10;Description générée automatiquement">
              <a:extLst>
                <a:ext uri="{FF2B5EF4-FFF2-40B4-BE49-F238E27FC236}">
                  <a16:creationId xmlns:a16="http://schemas.microsoft.com/office/drawing/2014/main" id="{070B87EB-381B-CE4A-B281-9F1E56CCBD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2" name="Titre 1">
            <a:extLst>
              <a:ext uri="{FF2B5EF4-FFF2-40B4-BE49-F238E27FC236}">
                <a16:creationId xmlns:a16="http://schemas.microsoft.com/office/drawing/2014/main" id="{D8B3A91B-43DB-F74A-9FD1-A62582DD13FB}"/>
              </a:ext>
            </a:extLst>
          </p:cNvPr>
          <p:cNvSpPr>
            <a:spLocks noGrp="1"/>
          </p:cNvSpPr>
          <p:nvPr>
            <p:ph type="title"/>
          </p:nvPr>
        </p:nvSpPr>
        <p:spPr>
          <a:xfrm>
            <a:off x="552920" y="2475008"/>
            <a:ext cx="2931225" cy="1907984"/>
          </a:xfrm>
        </p:spPr>
        <p:txBody>
          <a:bodyPr anchor="ctr">
            <a:noAutofit/>
          </a:bodyPr>
          <a:lstStyle/>
          <a:p>
            <a:pPr>
              <a:lnSpc>
                <a:spcPct val="100000"/>
              </a:lnSpc>
              <a:spcAft>
                <a:spcPts val="30"/>
              </a:spcAft>
            </a:pPr>
            <a:r>
              <a:rPr lang="fr-FR" sz="3200" b="1" dirty="0">
                <a:solidFill>
                  <a:schemeClr val="bg1"/>
                </a:solidFill>
                <a:latin typeface="Calibri" panose="020F0502020204030204" pitchFamily="34" charset="0"/>
                <a:ea typeface="Roboto" panose="02000000000000000000" pitchFamily="2" charset="0"/>
                <a:cs typeface="Calibri" panose="020F0502020204030204" pitchFamily="34" charset="0"/>
              </a:rPr>
              <a:t>Bien vivre </a:t>
            </a:r>
            <a:br>
              <a:rPr lang="fr-FR" sz="3200" b="1" dirty="0">
                <a:solidFill>
                  <a:schemeClr val="bg1"/>
                </a:solidFill>
                <a:latin typeface="Calibri" panose="020F0502020204030204" pitchFamily="34" charset="0"/>
                <a:ea typeface="Roboto" panose="02000000000000000000" pitchFamily="2" charset="0"/>
                <a:cs typeface="Calibri" panose="020F0502020204030204" pitchFamily="34" charset="0"/>
              </a:rPr>
            </a:br>
            <a:r>
              <a:rPr lang="fr-FR" sz="3200" b="1" dirty="0">
                <a:solidFill>
                  <a:schemeClr val="bg1"/>
                </a:solidFill>
                <a:latin typeface="Calibri" panose="020F0502020204030204" pitchFamily="34" charset="0"/>
                <a:ea typeface="Roboto" panose="02000000000000000000" pitchFamily="2" charset="0"/>
                <a:cs typeface="Calibri" panose="020F0502020204030204" pitchFamily="34" charset="0"/>
              </a:rPr>
              <a:t>et bien vieillir </a:t>
            </a:r>
            <a:br>
              <a:rPr lang="fr-FR" sz="3200" b="1" dirty="0">
                <a:solidFill>
                  <a:schemeClr val="bg1"/>
                </a:solidFill>
                <a:latin typeface="Calibri" panose="020F0502020204030204" pitchFamily="34" charset="0"/>
                <a:ea typeface="Roboto" panose="02000000000000000000" pitchFamily="2" charset="0"/>
                <a:cs typeface="Calibri" panose="020F0502020204030204" pitchFamily="34" charset="0"/>
              </a:rPr>
            </a:br>
            <a:r>
              <a:rPr lang="fr-FR" sz="3200" b="1" dirty="0">
                <a:solidFill>
                  <a:schemeClr val="bg1"/>
                </a:solidFill>
                <a:latin typeface="Calibri" panose="020F0502020204030204" pitchFamily="34" charset="0"/>
                <a:ea typeface="Roboto" panose="02000000000000000000" pitchFamily="2" charset="0"/>
                <a:cs typeface="Calibri" panose="020F0502020204030204" pitchFamily="34" charset="0"/>
              </a:rPr>
              <a:t>chez soi</a:t>
            </a:r>
          </a:p>
        </p:txBody>
      </p:sp>
      <p:sp>
        <p:nvSpPr>
          <p:cNvPr id="14" name="Titre 1">
            <a:extLst>
              <a:ext uri="{FF2B5EF4-FFF2-40B4-BE49-F238E27FC236}">
                <a16:creationId xmlns:a16="http://schemas.microsoft.com/office/drawing/2014/main" id="{8BC27AE7-140E-F041-BBD5-AA7A867A9E17}"/>
              </a:ext>
            </a:extLst>
          </p:cNvPr>
          <p:cNvSpPr txBox="1">
            <a:spLocks/>
          </p:cNvSpPr>
          <p:nvPr/>
        </p:nvSpPr>
        <p:spPr>
          <a:xfrm>
            <a:off x="8789180" y="6380023"/>
            <a:ext cx="2679192"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D3B"/>
                </a:solidFill>
                <a:latin typeface="Roboto" panose="02000000000000000000" pitchFamily="2" charset="0"/>
                <a:ea typeface="Roboto" panose="02000000000000000000" pitchFamily="2" charset="0"/>
              </a:rPr>
              <a:t>1.     Raison macro-économique</a:t>
            </a:r>
            <a:endParaRPr lang="fr-FR" sz="1400" b="1" dirty="0">
              <a:solidFill>
                <a:srgbClr val="000D3B"/>
              </a:solidFill>
              <a:latin typeface="Roboto Light" panose="02000000000000000000" pitchFamily="2" charset="0"/>
              <a:ea typeface="Roboto Light" panose="02000000000000000000" pitchFamily="2" charset="0"/>
            </a:endParaRPr>
          </a:p>
        </p:txBody>
      </p:sp>
      <p:sp>
        <p:nvSpPr>
          <p:cNvPr id="15" name="Titre 1">
            <a:extLst>
              <a:ext uri="{FF2B5EF4-FFF2-40B4-BE49-F238E27FC236}">
                <a16:creationId xmlns:a16="http://schemas.microsoft.com/office/drawing/2014/main" id="{F36A6BA0-6805-CB4F-AA47-4A0EC7A251CC}"/>
              </a:ext>
            </a:extLst>
          </p:cNvPr>
          <p:cNvSpPr txBox="1">
            <a:spLocks/>
          </p:cNvSpPr>
          <p:nvPr/>
        </p:nvSpPr>
        <p:spPr>
          <a:xfrm>
            <a:off x="11594904" y="6387993"/>
            <a:ext cx="383269"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E47"/>
                </a:solidFill>
                <a:latin typeface="Roboto" panose="02000000000000000000" pitchFamily="2" charset="0"/>
                <a:ea typeface="Roboto" panose="02000000000000000000" pitchFamily="2" charset="0"/>
              </a:rPr>
              <a:t>&gt;</a:t>
            </a:r>
            <a:endParaRPr lang="fr-FR" sz="1400" b="1" dirty="0">
              <a:solidFill>
                <a:srgbClr val="000E47"/>
              </a:solidFill>
              <a:latin typeface="Roboto Light" panose="02000000000000000000" pitchFamily="2" charset="0"/>
              <a:ea typeface="Roboto Light" panose="02000000000000000000" pitchFamily="2" charset="0"/>
            </a:endParaRPr>
          </a:p>
        </p:txBody>
      </p:sp>
      <p:pic>
        <p:nvPicPr>
          <p:cNvPr id="18" name="Image 17" descr="Une image contenant assis, signe, vert, alimentation&#10;&#10;Description générée automatiquement">
            <a:extLst>
              <a:ext uri="{FF2B5EF4-FFF2-40B4-BE49-F238E27FC236}">
                <a16:creationId xmlns:a16="http://schemas.microsoft.com/office/drawing/2014/main" id="{946F4B4F-9851-234A-90F8-BD8F09BE8D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22" name="Image 21" descr="Une image contenant alimentation, dessin&#10;&#10;Description générée automatiquement">
            <a:extLst>
              <a:ext uri="{FF2B5EF4-FFF2-40B4-BE49-F238E27FC236}">
                <a16:creationId xmlns:a16="http://schemas.microsoft.com/office/drawing/2014/main" id="{11820340-1E12-D246-9C35-208B7339BF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23" name="Image 22">
            <a:extLst>
              <a:ext uri="{FF2B5EF4-FFF2-40B4-BE49-F238E27FC236}">
                <a16:creationId xmlns:a16="http://schemas.microsoft.com/office/drawing/2014/main" id="{41C33552-E5A3-564F-BC1D-59251A3C5E9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24" name="Image 23">
            <a:extLst>
              <a:ext uri="{FF2B5EF4-FFF2-40B4-BE49-F238E27FC236}">
                <a16:creationId xmlns:a16="http://schemas.microsoft.com/office/drawing/2014/main" id="{E0B28014-F74B-9E40-A7CD-9ACC57A23F2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16" name="Image 15" descr="Une image contenant dessin&#10;&#10;Description générée automatiquement">
            <a:extLst>
              <a:ext uri="{FF2B5EF4-FFF2-40B4-BE49-F238E27FC236}">
                <a16:creationId xmlns:a16="http://schemas.microsoft.com/office/drawing/2014/main" id="{F85CD552-6A4A-AD46-AC78-EDBF0E3A02D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1895685766"/>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158DD-A9BC-8E4B-87C5-6BF5AF94EC08}"/>
              </a:ext>
            </a:extLst>
          </p:cNvPr>
          <p:cNvSpPr/>
          <p:nvPr/>
        </p:nvSpPr>
        <p:spPr>
          <a:xfrm>
            <a:off x="0" y="0"/>
            <a:ext cx="4629151" cy="6167624"/>
          </a:xfrm>
          <a:prstGeom prst="rect">
            <a:avLst/>
          </a:prstGeom>
          <a:solidFill>
            <a:srgbClr val="001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14" name="Titre 1">
            <a:extLst>
              <a:ext uri="{FF2B5EF4-FFF2-40B4-BE49-F238E27FC236}">
                <a16:creationId xmlns:a16="http://schemas.microsoft.com/office/drawing/2014/main" id="{1C5A84C7-8AA6-3444-90DB-2CF3AD14FB06}"/>
              </a:ext>
            </a:extLst>
          </p:cNvPr>
          <p:cNvSpPr txBox="1">
            <a:spLocks/>
          </p:cNvSpPr>
          <p:nvPr/>
        </p:nvSpPr>
        <p:spPr>
          <a:xfrm>
            <a:off x="5071867" y="2914875"/>
            <a:ext cx="6523038" cy="231913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285750" indent="-285750">
              <a:lnSpc>
                <a:spcPct val="150000"/>
              </a:lnSpc>
              <a:spcAft>
                <a:spcPts val="30"/>
              </a:spcAft>
              <a:buFont typeface="Arial" panose="020B0604020202020204" pitchFamily="34" charset="0"/>
              <a:buChar char="•"/>
            </a:pP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En 2020, la France compte près de </a:t>
            </a: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6,2 millions de personnes âgées </a:t>
            </a:r>
            <a:b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b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de 75 ans ou plus. </a:t>
            </a:r>
          </a:p>
          <a:p>
            <a:pPr marL="285750" indent="-285750">
              <a:lnSpc>
                <a:spcPct val="150000"/>
              </a:lnSpc>
              <a:spcAft>
                <a:spcPts val="30"/>
              </a:spcAft>
              <a:buFont typeface="Arial" panose="020B0604020202020204" pitchFamily="34" charset="0"/>
              <a:buChar char="•"/>
            </a:pP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750 000 nouveaux retraités par an </a:t>
            </a: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viennent s’ajouter à ce nombre. </a:t>
            </a:r>
          </a:p>
          <a:p>
            <a:pPr marL="285750" indent="-285750">
              <a:lnSpc>
                <a:spcPct val="150000"/>
              </a:lnSpc>
              <a:spcAft>
                <a:spcPts val="30"/>
              </a:spcAft>
              <a:buFont typeface="Arial" panose="020B0604020202020204" pitchFamily="34" charset="0"/>
              <a:buChar char="•"/>
            </a:pP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En 2050, </a:t>
            </a: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11,6 millions de personnes seront âgées de 75 ans ou plus</a:t>
            </a:r>
            <a:r>
              <a:rPr lang="fr-FR" sz="1600" dirty="0">
                <a:solidFill>
                  <a:srgbClr val="000E47"/>
                </a:solidFill>
                <a:latin typeface="Calibri" panose="020F0502020204030204" pitchFamily="34" charset="0"/>
                <a:ea typeface="Roboto" panose="02000000000000000000" pitchFamily="2" charset="0"/>
                <a:cs typeface="Calibri" panose="020F0502020204030204" pitchFamily="34" charset="0"/>
              </a:rPr>
              <a:t>.</a:t>
            </a:r>
          </a:p>
          <a:p>
            <a:pPr>
              <a:lnSpc>
                <a:spcPct val="150000"/>
              </a:lnSpc>
              <a:spcAft>
                <a:spcPts val="30"/>
              </a:spcAft>
            </a:pPr>
            <a:endPar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a:lnSpc>
                <a:spcPct val="150000"/>
              </a:lnSpc>
              <a:spcAft>
                <a:spcPts val="30"/>
              </a:spcAft>
            </a:pPr>
            <a:r>
              <a:rPr lang="fr-FR" sz="1600" b="1" dirty="0">
                <a:solidFill>
                  <a:srgbClr val="000E47"/>
                </a:solidFill>
                <a:latin typeface="Calibri" panose="020F0502020204030204" pitchFamily="34" charset="0"/>
                <a:ea typeface="Roboto" panose="02000000000000000000" pitchFamily="2" charset="0"/>
                <a:cs typeface="Calibri" panose="020F0502020204030204" pitchFamily="34" charset="0"/>
              </a:rPr>
              <a:t>Il est temps d’adapter la société au vieillissement de sa population.</a:t>
            </a:r>
            <a:endParaRPr lang="fr-FR" sz="1600" b="1" dirty="0">
              <a:solidFill>
                <a:srgbClr val="000E47"/>
              </a:solidFill>
              <a:latin typeface="Calibri" panose="020F0502020204030204" pitchFamily="34" charset="0"/>
              <a:ea typeface="Roboto Light" panose="02000000000000000000" pitchFamily="2" charset="0"/>
              <a:cs typeface="Calibri" panose="020F0502020204030204" pitchFamily="34" charset="0"/>
            </a:endParaRPr>
          </a:p>
        </p:txBody>
      </p:sp>
      <p:sp>
        <p:nvSpPr>
          <p:cNvPr id="26" name="Titre 1">
            <a:extLst>
              <a:ext uri="{FF2B5EF4-FFF2-40B4-BE49-F238E27FC236}">
                <a16:creationId xmlns:a16="http://schemas.microsoft.com/office/drawing/2014/main" id="{A8512CE2-2983-5540-9D29-AC3D09613589}"/>
              </a:ext>
            </a:extLst>
          </p:cNvPr>
          <p:cNvSpPr txBox="1">
            <a:spLocks/>
          </p:cNvSpPr>
          <p:nvPr/>
        </p:nvSpPr>
        <p:spPr>
          <a:xfrm>
            <a:off x="11594904" y="6382073"/>
            <a:ext cx="383269"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E47"/>
                </a:solidFill>
                <a:latin typeface="Roboto" panose="02000000000000000000" pitchFamily="2" charset="0"/>
                <a:ea typeface="Roboto" panose="02000000000000000000" pitchFamily="2" charset="0"/>
              </a:rPr>
              <a:t>&gt;</a:t>
            </a:r>
            <a:endParaRPr lang="fr-FR" sz="1400" b="1" dirty="0">
              <a:solidFill>
                <a:srgbClr val="000E47"/>
              </a:solidFill>
              <a:latin typeface="Roboto Light" panose="02000000000000000000" pitchFamily="2" charset="0"/>
              <a:ea typeface="Roboto Light" panose="02000000000000000000" pitchFamily="2" charset="0"/>
            </a:endParaRPr>
          </a:p>
        </p:txBody>
      </p:sp>
      <p:sp>
        <p:nvSpPr>
          <p:cNvPr id="28" name="Titre 1">
            <a:extLst>
              <a:ext uri="{FF2B5EF4-FFF2-40B4-BE49-F238E27FC236}">
                <a16:creationId xmlns:a16="http://schemas.microsoft.com/office/drawing/2014/main" id="{1450D358-8EC8-884F-BB92-4CF96974535C}"/>
              </a:ext>
            </a:extLst>
          </p:cNvPr>
          <p:cNvSpPr txBox="1">
            <a:spLocks/>
          </p:cNvSpPr>
          <p:nvPr/>
        </p:nvSpPr>
        <p:spPr>
          <a:xfrm>
            <a:off x="286428" y="2566632"/>
            <a:ext cx="3926342"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457200" indent="-457200">
              <a:lnSpc>
                <a:spcPct val="150000"/>
              </a:lnSpc>
              <a:spcAft>
                <a:spcPts val="30"/>
              </a:spcAft>
              <a:buFont typeface="+mj-lt"/>
              <a:buAutoNum type="arabicPeriod"/>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Raison macro-économique</a:t>
            </a:r>
          </a:p>
        </p:txBody>
      </p:sp>
      <p:sp>
        <p:nvSpPr>
          <p:cNvPr id="29" name="Titre 1">
            <a:extLst>
              <a:ext uri="{FF2B5EF4-FFF2-40B4-BE49-F238E27FC236}">
                <a16:creationId xmlns:a16="http://schemas.microsoft.com/office/drawing/2014/main" id="{1CE50A59-8C2C-5C4C-A589-93E4248962D2}"/>
              </a:ext>
            </a:extLst>
          </p:cNvPr>
          <p:cNvSpPr txBox="1">
            <a:spLocks/>
          </p:cNvSpPr>
          <p:nvPr/>
        </p:nvSpPr>
        <p:spPr>
          <a:xfrm>
            <a:off x="716236" y="3194213"/>
            <a:ext cx="3852102" cy="126113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Les caisses de retraite sont à bout de souffle. </a:t>
            </a:r>
          </a:p>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Le nombre d’inactifs dépasse le nombre d’actifs cotisants.</a:t>
            </a:r>
          </a:p>
        </p:txBody>
      </p:sp>
      <p:grpSp>
        <p:nvGrpSpPr>
          <p:cNvPr id="7" name="Groupe 6">
            <a:extLst>
              <a:ext uri="{FF2B5EF4-FFF2-40B4-BE49-F238E27FC236}">
                <a16:creationId xmlns:a16="http://schemas.microsoft.com/office/drawing/2014/main" id="{CA7A9BF2-7C91-0F40-86B6-8692D37B4620}"/>
              </a:ext>
            </a:extLst>
          </p:cNvPr>
          <p:cNvGrpSpPr/>
          <p:nvPr/>
        </p:nvGrpSpPr>
        <p:grpSpPr>
          <a:xfrm>
            <a:off x="5071866" y="597109"/>
            <a:ext cx="6677129" cy="2074580"/>
            <a:chOff x="4934236" y="666369"/>
            <a:chExt cx="6677129" cy="2074580"/>
          </a:xfrm>
        </p:grpSpPr>
        <p:pic>
          <p:nvPicPr>
            <p:cNvPr id="30" name="Image 29" descr="Une image contenant intérieur, homme, différent, table&#10;&#10;Description générée automatiquement">
              <a:extLst>
                <a:ext uri="{FF2B5EF4-FFF2-40B4-BE49-F238E27FC236}">
                  <a16:creationId xmlns:a16="http://schemas.microsoft.com/office/drawing/2014/main" id="{1EF993CD-9A2E-3B48-9E2D-A4B277B06F51}"/>
                </a:ext>
              </a:extLst>
            </p:cNvPr>
            <p:cNvPicPr>
              <a:picLocks noChangeAspect="1"/>
            </p:cNvPicPr>
            <p:nvPr/>
          </p:nvPicPr>
          <p:blipFill>
            <a:blip r:embed="rId3"/>
            <a:stretch>
              <a:fillRect/>
            </a:stretch>
          </p:blipFill>
          <p:spPr>
            <a:xfrm>
              <a:off x="7357406" y="666369"/>
              <a:ext cx="1798637" cy="1885950"/>
            </a:xfrm>
            <a:prstGeom prst="rect">
              <a:avLst/>
            </a:prstGeom>
          </p:spPr>
        </p:pic>
        <p:sp>
          <p:nvSpPr>
            <p:cNvPr id="31" name="Titre 1">
              <a:extLst>
                <a:ext uri="{FF2B5EF4-FFF2-40B4-BE49-F238E27FC236}">
                  <a16:creationId xmlns:a16="http://schemas.microsoft.com/office/drawing/2014/main" id="{6C6B38E0-F9FF-944D-9617-CD13CE96E6F1}"/>
                </a:ext>
              </a:extLst>
            </p:cNvPr>
            <p:cNvSpPr txBox="1">
              <a:spLocks/>
            </p:cNvSpPr>
            <p:nvPr/>
          </p:nvSpPr>
          <p:spPr>
            <a:xfrm>
              <a:off x="6898361" y="725746"/>
              <a:ext cx="459045" cy="953219"/>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dirty="0">
                  <a:solidFill>
                    <a:srgbClr val="000E47"/>
                  </a:solidFill>
                  <a:latin typeface="Roboto" panose="02000000000000000000" pitchFamily="2" charset="0"/>
                  <a:ea typeface="Roboto" panose="02000000000000000000" pitchFamily="2" charset="0"/>
                </a:rPr>
                <a:t>{</a:t>
              </a:r>
            </a:p>
          </p:txBody>
        </p:sp>
        <p:sp>
          <p:nvSpPr>
            <p:cNvPr id="32" name="Titre 1">
              <a:extLst>
                <a:ext uri="{FF2B5EF4-FFF2-40B4-BE49-F238E27FC236}">
                  <a16:creationId xmlns:a16="http://schemas.microsoft.com/office/drawing/2014/main" id="{FA120AF4-995A-B544-9862-6ADAEA64CBF0}"/>
                </a:ext>
              </a:extLst>
            </p:cNvPr>
            <p:cNvSpPr txBox="1">
              <a:spLocks/>
            </p:cNvSpPr>
            <p:nvPr/>
          </p:nvSpPr>
          <p:spPr>
            <a:xfrm rot="10800000">
              <a:off x="9156042" y="725745"/>
              <a:ext cx="459045" cy="96511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dirty="0">
                  <a:solidFill>
                    <a:srgbClr val="000E47"/>
                  </a:solidFill>
                  <a:latin typeface="Roboto" panose="02000000000000000000" pitchFamily="2" charset="0"/>
                  <a:ea typeface="Roboto" panose="02000000000000000000" pitchFamily="2" charset="0"/>
                </a:rPr>
                <a:t>{</a:t>
              </a:r>
            </a:p>
          </p:txBody>
        </p:sp>
        <p:sp>
          <p:nvSpPr>
            <p:cNvPr id="33" name="Titre 1">
              <a:extLst>
                <a:ext uri="{FF2B5EF4-FFF2-40B4-BE49-F238E27FC236}">
                  <a16:creationId xmlns:a16="http://schemas.microsoft.com/office/drawing/2014/main" id="{74721023-1C3F-4D4D-BF6B-63F669981FBD}"/>
                </a:ext>
              </a:extLst>
            </p:cNvPr>
            <p:cNvSpPr txBox="1">
              <a:spLocks/>
            </p:cNvSpPr>
            <p:nvPr/>
          </p:nvSpPr>
          <p:spPr>
            <a:xfrm>
              <a:off x="4934236" y="1006674"/>
              <a:ext cx="1964125" cy="42674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800" b="1" dirty="0">
                  <a:solidFill>
                    <a:srgbClr val="000E47"/>
                  </a:solidFill>
                  <a:latin typeface="Roboto" panose="02000000000000000000" pitchFamily="2" charset="0"/>
                  <a:ea typeface="Roboto" panose="02000000000000000000" pitchFamily="2" charset="0"/>
                </a:rPr>
                <a:t>Nombre d’inactifs</a:t>
              </a:r>
            </a:p>
          </p:txBody>
        </p:sp>
        <p:sp>
          <p:nvSpPr>
            <p:cNvPr id="34" name="Titre 1">
              <a:extLst>
                <a:ext uri="{FF2B5EF4-FFF2-40B4-BE49-F238E27FC236}">
                  <a16:creationId xmlns:a16="http://schemas.microsoft.com/office/drawing/2014/main" id="{4E56CDDF-2D82-3342-8770-B1A91AA2E850}"/>
                </a:ext>
              </a:extLst>
            </p:cNvPr>
            <p:cNvSpPr txBox="1">
              <a:spLocks/>
            </p:cNvSpPr>
            <p:nvPr/>
          </p:nvSpPr>
          <p:spPr>
            <a:xfrm>
              <a:off x="9647240" y="1018181"/>
              <a:ext cx="1964125" cy="42674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800" b="1" dirty="0">
                  <a:solidFill>
                    <a:srgbClr val="000E47"/>
                  </a:solidFill>
                  <a:latin typeface="Roboto" panose="02000000000000000000" pitchFamily="2" charset="0"/>
                  <a:ea typeface="Roboto" panose="02000000000000000000" pitchFamily="2" charset="0"/>
                </a:rPr>
                <a:t>37,4 millions</a:t>
              </a:r>
            </a:p>
          </p:txBody>
        </p:sp>
        <p:sp>
          <p:nvSpPr>
            <p:cNvPr id="35" name="Titre 1">
              <a:extLst>
                <a:ext uri="{FF2B5EF4-FFF2-40B4-BE49-F238E27FC236}">
                  <a16:creationId xmlns:a16="http://schemas.microsoft.com/office/drawing/2014/main" id="{F21A3011-9BA2-4F46-89C8-95A943CE67D9}"/>
                </a:ext>
              </a:extLst>
            </p:cNvPr>
            <p:cNvSpPr txBox="1">
              <a:spLocks/>
            </p:cNvSpPr>
            <p:nvPr/>
          </p:nvSpPr>
          <p:spPr>
            <a:xfrm>
              <a:off x="6884589" y="1533277"/>
              <a:ext cx="459045" cy="120767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dirty="0">
                  <a:solidFill>
                    <a:srgbClr val="0600A9"/>
                  </a:solidFill>
                  <a:latin typeface="Roboto" panose="02000000000000000000" pitchFamily="2" charset="0"/>
                  <a:ea typeface="Roboto" panose="02000000000000000000" pitchFamily="2" charset="0"/>
                </a:rPr>
                <a:t>{</a:t>
              </a:r>
            </a:p>
          </p:txBody>
        </p:sp>
        <p:sp>
          <p:nvSpPr>
            <p:cNvPr id="36" name="Titre 1">
              <a:extLst>
                <a:ext uri="{FF2B5EF4-FFF2-40B4-BE49-F238E27FC236}">
                  <a16:creationId xmlns:a16="http://schemas.microsoft.com/office/drawing/2014/main" id="{ABC0A007-4763-ED44-A4F9-CC5BD4026152}"/>
                </a:ext>
              </a:extLst>
            </p:cNvPr>
            <p:cNvSpPr txBox="1">
              <a:spLocks/>
            </p:cNvSpPr>
            <p:nvPr/>
          </p:nvSpPr>
          <p:spPr>
            <a:xfrm rot="10800000">
              <a:off x="9188195" y="1587204"/>
              <a:ext cx="459045" cy="96511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dirty="0">
                  <a:solidFill>
                    <a:srgbClr val="0600A9"/>
                  </a:solidFill>
                  <a:latin typeface="Roboto" panose="02000000000000000000" pitchFamily="2" charset="0"/>
                  <a:ea typeface="Roboto" panose="02000000000000000000" pitchFamily="2" charset="0"/>
                </a:rPr>
                <a:t>{</a:t>
              </a:r>
            </a:p>
          </p:txBody>
        </p:sp>
        <p:sp>
          <p:nvSpPr>
            <p:cNvPr id="37" name="Titre 1">
              <a:extLst>
                <a:ext uri="{FF2B5EF4-FFF2-40B4-BE49-F238E27FC236}">
                  <a16:creationId xmlns:a16="http://schemas.microsoft.com/office/drawing/2014/main" id="{AE986113-035A-F448-A097-82A589F34BBB}"/>
                </a:ext>
              </a:extLst>
            </p:cNvPr>
            <p:cNvSpPr txBox="1">
              <a:spLocks/>
            </p:cNvSpPr>
            <p:nvPr/>
          </p:nvSpPr>
          <p:spPr>
            <a:xfrm>
              <a:off x="5125788" y="1856387"/>
              <a:ext cx="1772573" cy="42674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800" b="1" dirty="0">
                  <a:solidFill>
                    <a:srgbClr val="0600A9"/>
                  </a:solidFill>
                  <a:latin typeface="Roboto" panose="02000000000000000000" pitchFamily="2" charset="0"/>
                  <a:ea typeface="Roboto" panose="02000000000000000000" pitchFamily="2" charset="0"/>
                </a:rPr>
                <a:t>Nombre d’actifs</a:t>
              </a:r>
            </a:p>
          </p:txBody>
        </p:sp>
        <p:sp>
          <p:nvSpPr>
            <p:cNvPr id="38" name="Titre 1">
              <a:extLst>
                <a:ext uri="{FF2B5EF4-FFF2-40B4-BE49-F238E27FC236}">
                  <a16:creationId xmlns:a16="http://schemas.microsoft.com/office/drawing/2014/main" id="{823C6236-0ED5-3148-A1C2-465CD7E0DE3A}"/>
                </a:ext>
              </a:extLst>
            </p:cNvPr>
            <p:cNvSpPr txBox="1">
              <a:spLocks/>
            </p:cNvSpPr>
            <p:nvPr/>
          </p:nvSpPr>
          <p:spPr>
            <a:xfrm>
              <a:off x="9647240" y="1856387"/>
              <a:ext cx="1772573" cy="42674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800" b="1" dirty="0">
                  <a:solidFill>
                    <a:srgbClr val="0600A9"/>
                  </a:solidFill>
                  <a:latin typeface="Roboto" panose="02000000000000000000" pitchFamily="2" charset="0"/>
                  <a:ea typeface="Roboto" panose="02000000000000000000" pitchFamily="2" charset="0"/>
                </a:rPr>
                <a:t>29,6 millions</a:t>
              </a:r>
            </a:p>
          </p:txBody>
        </p:sp>
      </p:grpSp>
      <p:sp>
        <p:nvSpPr>
          <p:cNvPr id="39" name="Titre 1">
            <a:extLst>
              <a:ext uri="{FF2B5EF4-FFF2-40B4-BE49-F238E27FC236}">
                <a16:creationId xmlns:a16="http://schemas.microsoft.com/office/drawing/2014/main" id="{48787420-878E-AB44-B10D-FFE2EB76A6DE}"/>
              </a:ext>
            </a:extLst>
          </p:cNvPr>
          <p:cNvSpPr txBox="1">
            <a:spLocks/>
          </p:cNvSpPr>
          <p:nvPr/>
        </p:nvSpPr>
        <p:spPr>
          <a:xfrm>
            <a:off x="5071866" y="5422640"/>
            <a:ext cx="5941574" cy="6008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000" b="1" dirty="0">
                <a:solidFill>
                  <a:srgbClr val="000E47"/>
                </a:solidFill>
                <a:latin typeface="Calibri" panose="020F0502020204030204" pitchFamily="34" charset="0"/>
                <a:ea typeface="Roboto" panose="02000000000000000000" pitchFamily="2" charset="0"/>
                <a:cs typeface="Calibri" panose="020F0502020204030204" pitchFamily="34" charset="0"/>
              </a:rPr>
              <a:t>Source</a:t>
            </a:r>
          </a:p>
          <a:p>
            <a:pPr>
              <a:lnSpc>
                <a:spcPct val="150000"/>
              </a:lnSpc>
              <a:spcAft>
                <a:spcPts val="30"/>
              </a:spcAft>
            </a:pPr>
            <a:r>
              <a:rPr lang="fr-FR" sz="1050" dirty="0">
                <a:solidFill>
                  <a:srgbClr val="000E47"/>
                </a:solidFill>
                <a:latin typeface="Calibri" panose="020F0502020204030204" pitchFamily="34" charset="0"/>
                <a:ea typeface="Roboto" panose="02000000000000000000" pitchFamily="2" charset="0"/>
                <a:cs typeface="Calibri" panose="020F0502020204030204" pitchFamily="34" charset="0"/>
              </a:rPr>
              <a:t>Étude </a:t>
            </a:r>
            <a:r>
              <a:rPr lang="fr-FR" sz="1050" dirty="0">
                <a:solidFill>
                  <a:srgbClr val="000E47"/>
                </a:solidFill>
                <a:latin typeface="Calibri" panose="020F0502020204030204" pitchFamily="34" charset="0"/>
                <a:ea typeface="Roboto" panose="02000000000000000000" pitchFamily="2" charset="0"/>
                <a:cs typeface="Calibri" panose="020F0502020204030204" pitchFamily="34" charset="0"/>
                <a:hlinkClick r:id="rId4"/>
              </a:rPr>
              <a:t> « Population active  − Tableaux de l’économie française   Insee. »</a:t>
            </a:r>
            <a:r>
              <a:rPr lang="fr-FR" sz="1050" dirty="0">
                <a:solidFill>
                  <a:srgbClr val="000E47"/>
                </a:solidFill>
                <a:latin typeface="Calibri" panose="020F0502020204030204" pitchFamily="34" charset="0"/>
                <a:ea typeface="Roboto" panose="02000000000000000000" pitchFamily="2" charset="0"/>
                <a:cs typeface="Calibri" panose="020F0502020204030204" pitchFamily="34" charset="0"/>
              </a:rPr>
              <a:t> , INSEE en 2019</a:t>
            </a:r>
          </a:p>
          <a:p>
            <a:pPr>
              <a:lnSpc>
                <a:spcPct val="150000"/>
              </a:lnSpc>
              <a:spcAft>
                <a:spcPts val="30"/>
              </a:spcAft>
            </a:pPr>
            <a:r>
              <a:rPr lang="fr-FR" sz="1050" b="1" dirty="0">
                <a:solidFill>
                  <a:srgbClr val="000E47"/>
                </a:solidFill>
                <a:latin typeface="Calibri" panose="020F0502020204030204" pitchFamily="34" charset="0"/>
                <a:ea typeface="Roboto" panose="02000000000000000000" pitchFamily="2" charset="0"/>
                <a:cs typeface="Calibri" panose="020F0502020204030204" pitchFamily="34" charset="0"/>
              </a:rPr>
              <a:t>Prospectus  : 7.3.3.1 ADAPTATION DE LA SOCIETE AU VIEILLISSEMENT </a:t>
            </a:r>
          </a:p>
          <a:p>
            <a:pPr>
              <a:lnSpc>
                <a:spcPct val="150000"/>
              </a:lnSpc>
              <a:spcAft>
                <a:spcPts val="30"/>
              </a:spcAft>
            </a:pPr>
            <a:endParaRPr lang="fr-FR" sz="1050" dirty="0">
              <a:solidFill>
                <a:srgbClr val="000E47"/>
              </a:solidFill>
              <a:latin typeface="Calibri" panose="020F0502020204030204" pitchFamily="34" charset="0"/>
              <a:ea typeface="Roboto" panose="02000000000000000000" pitchFamily="2" charset="0"/>
              <a:cs typeface="Calibri" panose="020F0502020204030204" pitchFamily="34" charset="0"/>
            </a:endParaRPr>
          </a:p>
        </p:txBody>
      </p:sp>
      <p:sp>
        <p:nvSpPr>
          <p:cNvPr id="40" name="Titre 1">
            <a:extLst>
              <a:ext uri="{FF2B5EF4-FFF2-40B4-BE49-F238E27FC236}">
                <a16:creationId xmlns:a16="http://schemas.microsoft.com/office/drawing/2014/main" id="{0F424923-82F5-C449-A55F-B1928A10269F}"/>
              </a:ext>
            </a:extLst>
          </p:cNvPr>
          <p:cNvSpPr txBox="1">
            <a:spLocks/>
          </p:cNvSpPr>
          <p:nvPr/>
        </p:nvSpPr>
        <p:spPr>
          <a:xfrm>
            <a:off x="9183887" y="6382169"/>
            <a:ext cx="2738772"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D3B"/>
                </a:solidFill>
                <a:latin typeface="Roboto" panose="02000000000000000000" pitchFamily="2" charset="0"/>
                <a:ea typeface="Roboto" panose="02000000000000000000" pitchFamily="2" charset="0"/>
              </a:rPr>
              <a:t>2.     Raison opérationnelle</a:t>
            </a:r>
            <a:endParaRPr lang="fr-FR" sz="1400" b="1" dirty="0">
              <a:solidFill>
                <a:srgbClr val="000D3B"/>
              </a:solidFill>
              <a:latin typeface="Roboto Light" panose="02000000000000000000" pitchFamily="2" charset="0"/>
              <a:ea typeface="Roboto Light" panose="02000000000000000000" pitchFamily="2" charset="0"/>
            </a:endParaRPr>
          </a:p>
        </p:txBody>
      </p:sp>
      <p:grpSp>
        <p:nvGrpSpPr>
          <p:cNvPr id="54" name="Groupe 53">
            <a:extLst>
              <a:ext uri="{FF2B5EF4-FFF2-40B4-BE49-F238E27FC236}">
                <a16:creationId xmlns:a16="http://schemas.microsoft.com/office/drawing/2014/main" id="{89E16381-A3FE-F24A-B3C0-646391A22CA5}"/>
              </a:ext>
            </a:extLst>
          </p:cNvPr>
          <p:cNvGrpSpPr/>
          <p:nvPr/>
        </p:nvGrpSpPr>
        <p:grpSpPr>
          <a:xfrm>
            <a:off x="552920" y="217967"/>
            <a:ext cx="1246921" cy="963386"/>
            <a:chOff x="1043769" y="1796899"/>
            <a:chExt cx="4264278" cy="3437165"/>
          </a:xfrm>
        </p:grpSpPr>
        <p:sp>
          <p:nvSpPr>
            <p:cNvPr id="55" name="Ellipse 54">
              <a:extLst>
                <a:ext uri="{FF2B5EF4-FFF2-40B4-BE49-F238E27FC236}">
                  <a16:creationId xmlns:a16="http://schemas.microsoft.com/office/drawing/2014/main" id="{8776A2E7-F017-9745-9EEA-C831B8331E55}"/>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descr="Une image contenant lampe, lumière&#10;&#10;Description générée automatiquement">
              <a:extLst>
                <a:ext uri="{FF2B5EF4-FFF2-40B4-BE49-F238E27FC236}">
                  <a16:creationId xmlns:a16="http://schemas.microsoft.com/office/drawing/2014/main" id="{E3175655-18EA-474D-BA46-F2E941D650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pic>
        <p:nvPicPr>
          <p:cNvPr id="27" name="Image 26" descr="Une image contenant assis, signe, vert, alimentation&#10;&#10;Description générée automatiquement">
            <a:extLst>
              <a:ext uri="{FF2B5EF4-FFF2-40B4-BE49-F238E27FC236}">
                <a16:creationId xmlns:a16="http://schemas.microsoft.com/office/drawing/2014/main" id="{BA73395D-9067-0D4A-BECF-3E91B000CCC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41" name="Image 40" descr="Une image contenant alimentation, dessin&#10;&#10;Description générée automatiquement">
            <a:extLst>
              <a:ext uri="{FF2B5EF4-FFF2-40B4-BE49-F238E27FC236}">
                <a16:creationId xmlns:a16="http://schemas.microsoft.com/office/drawing/2014/main" id="{1ECCC2B6-8A4D-8849-8EBA-B08D496154D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42" name="Image 41">
            <a:extLst>
              <a:ext uri="{FF2B5EF4-FFF2-40B4-BE49-F238E27FC236}">
                <a16:creationId xmlns:a16="http://schemas.microsoft.com/office/drawing/2014/main" id="{6DC8DC52-E389-3742-81CF-F4DB6763A99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43" name="Image 42">
            <a:extLst>
              <a:ext uri="{FF2B5EF4-FFF2-40B4-BE49-F238E27FC236}">
                <a16:creationId xmlns:a16="http://schemas.microsoft.com/office/drawing/2014/main" id="{56879D13-4434-A643-9E6B-3BD77DF69B9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44" name="Image 43" descr="Une image contenant dessin&#10;&#10;Description générée automatiquement">
            <a:extLst>
              <a:ext uri="{FF2B5EF4-FFF2-40B4-BE49-F238E27FC236}">
                <a16:creationId xmlns:a16="http://schemas.microsoft.com/office/drawing/2014/main" id="{99389D3D-5DDA-EC45-A57B-D460BB2950A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3781886268"/>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personne, intérieur, gâteau, groupe&#10;&#10;Description générée automatiquement">
            <a:extLst>
              <a:ext uri="{FF2B5EF4-FFF2-40B4-BE49-F238E27FC236}">
                <a16:creationId xmlns:a16="http://schemas.microsoft.com/office/drawing/2014/main" id="{392547D7-4593-4945-87E5-C35219E716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0919" y="0"/>
            <a:ext cx="3712105" cy="2784079"/>
          </a:xfrm>
          <a:prstGeom prst="rect">
            <a:avLst/>
          </a:prstGeom>
        </p:spPr>
      </p:pic>
      <p:sp>
        <p:nvSpPr>
          <p:cNvPr id="4" name="Rectangle 3">
            <a:extLst>
              <a:ext uri="{FF2B5EF4-FFF2-40B4-BE49-F238E27FC236}">
                <a16:creationId xmlns:a16="http://schemas.microsoft.com/office/drawing/2014/main" id="{3BE158DD-A9BC-8E4B-87C5-6BF5AF94EC08}"/>
              </a:ext>
            </a:extLst>
          </p:cNvPr>
          <p:cNvSpPr/>
          <p:nvPr/>
        </p:nvSpPr>
        <p:spPr>
          <a:xfrm>
            <a:off x="-10633" y="0"/>
            <a:ext cx="4629151" cy="6147707"/>
          </a:xfrm>
          <a:prstGeom prst="rect">
            <a:avLst/>
          </a:prstGeom>
          <a:solidFill>
            <a:srgbClr val="00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2" name="Titre 1">
            <a:extLst>
              <a:ext uri="{FF2B5EF4-FFF2-40B4-BE49-F238E27FC236}">
                <a16:creationId xmlns:a16="http://schemas.microsoft.com/office/drawing/2014/main" id="{D8B3A91B-43DB-F74A-9FD1-A62582DD13FB}"/>
              </a:ext>
            </a:extLst>
          </p:cNvPr>
          <p:cNvSpPr>
            <a:spLocks noGrp="1"/>
          </p:cNvSpPr>
          <p:nvPr>
            <p:ph type="title"/>
          </p:nvPr>
        </p:nvSpPr>
        <p:spPr>
          <a:xfrm>
            <a:off x="7910090" y="2446272"/>
            <a:ext cx="4281910" cy="627581"/>
          </a:xfrm>
        </p:spPr>
        <p:txBody>
          <a:bodyPr anchor="ctr">
            <a:noAutofit/>
          </a:bodyPr>
          <a:lstStyle/>
          <a:p>
            <a:pPr marL="457200" indent="-457200">
              <a:lnSpc>
                <a:spcPct val="150000"/>
              </a:lnSpc>
              <a:spcAft>
                <a:spcPts val="30"/>
              </a:spcAft>
              <a:buFont typeface="+mj-lt"/>
              <a:buAutoNum type="arabicPeriod"/>
            </a:pPr>
            <a:r>
              <a:rPr lang="fr-FR" sz="2200" b="1" dirty="0">
                <a:solidFill>
                  <a:schemeClr val="bg1"/>
                </a:solidFill>
                <a:latin typeface="Roboto" panose="02000000000000000000" pitchFamily="2" charset="0"/>
                <a:ea typeface="Roboto" panose="02000000000000000000" pitchFamily="2" charset="0"/>
              </a:rPr>
              <a:t>Situation Macro-économique</a:t>
            </a:r>
          </a:p>
        </p:txBody>
      </p:sp>
      <p:sp>
        <p:nvSpPr>
          <p:cNvPr id="34" name="Titre 1">
            <a:extLst>
              <a:ext uri="{FF2B5EF4-FFF2-40B4-BE49-F238E27FC236}">
                <a16:creationId xmlns:a16="http://schemas.microsoft.com/office/drawing/2014/main" id="{15B9B170-C9FD-7C4B-8BEA-15AC5D3AB3D5}"/>
              </a:ext>
            </a:extLst>
          </p:cNvPr>
          <p:cNvSpPr txBox="1">
            <a:spLocks/>
          </p:cNvSpPr>
          <p:nvPr/>
        </p:nvSpPr>
        <p:spPr>
          <a:xfrm>
            <a:off x="247825" y="2560757"/>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2.    Raison opérationnelle</a:t>
            </a:r>
          </a:p>
        </p:txBody>
      </p:sp>
      <p:sp>
        <p:nvSpPr>
          <p:cNvPr id="35" name="Titre 1">
            <a:extLst>
              <a:ext uri="{FF2B5EF4-FFF2-40B4-BE49-F238E27FC236}">
                <a16:creationId xmlns:a16="http://schemas.microsoft.com/office/drawing/2014/main" id="{763E1DC5-FE7C-1F47-8DC3-7BEF968A0B34}"/>
              </a:ext>
            </a:extLst>
          </p:cNvPr>
          <p:cNvSpPr txBox="1">
            <a:spLocks/>
          </p:cNvSpPr>
          <p:nvPr/>
        </p:nvSpPr>
        <p:spPr>
          <a:xfrm>
            <a:off x="5114225" y="3225981"/>
            <a:ext cx="6691332" cy="1498707"/>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285750" indent="-285750">
              <a:lnSpc>
                <a:spcPct val="100000"/>
              </a:lnSpc>
              <a:spcAft>
                <a:spcPts val="600"/>
              </a:spcAft>
              <a:buFont typeface="Arial" panose="020B0604020202020204" pitchFamily="34" charset="0"/>
              <a:buChar char="•"/>
            </a:pPr>
            <a:r>
              <a:rPr lang="fr-FR" sz="1600" dirty="0">
                <a:solidFill>
                  <a:srgbClr val="000D3B"/>
                </a:solidFill>
                <a:latin typeface="Calibri" panose="020F0502020204030204" pitchFamily="34" charset="0"/>
                <a:ea typeface="Roboto" panose="02000000000000000000" pitchFamily="2" charset="0"/>
                <a:cs typeface="Calibri" panose="020F0502020204030204" pitchFamily="34" charset="0"/>
              </a:rPr>
              <a:t>Pas suffisamment de lits en EHPAD disponibles : </a:t>
            </a: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16 lits pour 100 personnes âgées de plus de 80 ans</a:t>
            </a:r>
            <a:r>
              <a:rPr lang="fr-FR" sz="1600" b="1" baseline="30000" dirty="0">
                <a:solidFill>
                  <a:srgbClr val="000D3B"/>
                </a:solidFill>
                <a:latin typeface="Calibri" panose="020F0502020204030204" pitchFamily="34" charset="0"/>
                <a:ea typeface="Roboto" panose="02000000000000000000" pitchFamily="2" charset="0"/>
                <a:cs typeface="Calibri" panose="020F0502020204030204" pitchFamily="34" charset="0"/>
              </a:rPr>
              <a:t>*</a:t>
            </a: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a:t>
            </a:r>
          </a:p>
          <a:p>
            <a:pPr marL="285750" indent="-285750">
              <a:lnSpc>
                <a:spcPct val="100000"/>
              </a:lnSpc>
              <a:spcAft>
                <a:spcPts val="600"/>
              </a:spcAft>
              <a:buFont typeface="Arial" panose="020B0604020202020204" pitchFamily="34" charset="0"/>
              <a:buChar char="•"/>
            </a:pPr>
            <a:r>
              <a:rPr lang="fr-FR" sz="1600" dirty="0">
                <a:solidFill>
                  <a:srgbClr val="000D3B"/>
                </a:solidFill>
                <a:latin typeface="Calibri" panose="020F0502020204030204" pitchFamily="34" charset="0"/>
                <a:ea typeface="Roboto" panose="02000000000000000000" pitchFamily="2" charset="0"/>
                <a:cs typeface="Calibri" panose="020F0502020204030204" pitchFamily="34" charset="0"/>
              </a:rPr>
              <a:t>Un nombre important de personnes </a:t>
            </a: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sur liste d’attente.</a:t>
            </a:r>
          </a:p>
          <a:p>
            <a:pPr marL="285750" indent="-285750">
              <a:lnSpc>
                <a:spcPct val="100000"/>
              </a:lnSpc>
              <a:spcAft>
                <a:spcPts val="600"/>
              </a:spcAft>
              <a:buFont typeface="Arial" panose="020B0604020202020204" pitchFamily="34" charset="0"/>
              <a:buChar char="•"/>
            </a:pPr>
            <a:r>
              <a:rPr lang="fr-FR" sz="1600" dirty="0">
                <a:solidFill>
                  <a:srgbClr val="000D3B"/>
                </a:solidFill>
                <a:latin typeface="Calibri" panose="020F0502020204030204" pitchFamily="34" charset="0"/>
                <a:ea typeface="Roboto" panose="02000000000000000000" pitchFamily="2" charset="0"/>
                <a:cs typeface="Calibri" panose="020F0502020204030204" pitchFamily="34" charset="0"/>
              </a:rPr>
              <a:t>Des </a:t>
            </a: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tarifs élevés </a:t>
            </a:r>
            <a:r>
              <a:rPr lang="fr-FR" sz="1600" dirty="0">
                <a:solidFill>
                  <a:srgbClr val="000D3B"/>
                </a:solidFill>
                <a:latin typeface="Calibri" panose="020F0502020204030204" pitchFamily="34" charset="0"/>
                <a:ea typeface="Roboto" panose="02000000000000000000" pitchFamily="2" charset="0"/>
                <a:cs typeface="Calibri" panose="020F0502020204030204" pitchFamily="34" charset="0"/>
              </a:rPr>
              <a:t>qui forcent à </a:t>
            </a: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l’éloignement géographique.</a:t>
            </a:r>
          </a:p>
        </p:txBody>
      </p:sp>
      <p:sp>
        <p:nvSpPr>
          <p:cNvPr id="38" name="Titre 1">
            <a:extLst>
              <a:ext uri="{FF2B5EF4-FFF2-40B4-BE49-F238E27FC236}">
                <a16:creationId xmlns:a16="http://schemas.microsoft.com/office/drawing/2014/main" id="{EB963EE8-4265-0547-AFD8-F8E9CF8FB265}"/>
              </a:ext>
            </a:extLst>
          </p:cNvPr>
          <p:cNvSpPr txBox="1">
            <a:spLocks/>
          </p:cNvSpPr>
          <p:nvPr/>
        </p:nvSpPr>
        <p:spPr>
          <a:xfrm>
            <a:off x="8681659" y="6307712"/>
            <a:ext cx="2738772"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D3B"/>
                </a:solidFill>
                <a:latin typeface="Roboto" panose="02000000000000000000" pitchFamily="2" charset="0"/>
                <a:ea typeface="Roboto" panose="02000000000000000000" pitchFamily="2" charset="0"/>
              </a:rPr>
              <a:t>3.     Raison du reste à charge</a:t>
            </a:r>
            <a:endParaRPr lang="fr-FR" sz="1400" b="1" dirty="0">
              <a:solidFill>
                <a:srgbClr val="000D3B"/>
              </a:solidFill>
              <a:latin typeface="Roboto Light" panose="02000000000000000000" pitchFamily="2" charset="0"/>
              <a:ea typeface="Roboto Light" panose="02000000000000000000" pitchFamily="2" charset="0"/>
            </a:endParaRPr>
          </a:p>
        </p:txBody>
      </p:sp>
      <p:sp>
        <p:nvSpPr>
          <p:cNvPr id="39" name="Titre 1">
            <a:extLst>
              <a:ext uri="{FF2B5EF4-FFF2-40B4-BE49-F238E27FC236}">
                <a16:creationId xmlns:a16="http://schemas.microsoft.com/office/drawing/2014/main" id="{EDE66D84-1A88-B04C-A44D-CDC2113B0688}"/>
              </a:ext>
            </a:extLst>
          </p:cNvPr>
          <p:cNvSpPr txBox="1">
            <a:spLocks/>
          </p:cNvSpPr>
          <p:nvPr/>
        </p:nvSpPr>
        <p:spPr>
          <a:xfrm>
            <a:off x="11326131" y="6307157"/>
            <a:ext cx="383269"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E47"/>
                </a:solidFill>
                <a:latin typeface="Roboto" panose="02000000000000000000" pitchFamily="2" charset="0"/>
                <a:ea typeface="Roboto" panose="02000000000000000000" pitchFamily="2" charset="0"/>
              </a:rPr>
              <a:t>&gt;</a:t>
            </a:r>
            <a:endParaRPr lang="fr-FR" sz="1400" b="1" dirty="0">
              <a:solidFill>
                <a:srgbClr val="000E47"/>
              </a:solidFill>
              <a:latin typeface="Roboto Light" panose="02000000000000000000" pitchFamily="2" charset="0"/>
              <a:ea typeface="Roboto Light" panose="02000000000000000000" pitchFamily="2" charset="0"/>
            </a:endParaRPr>
          </a:p>
        </p:txBody>
      </p:sp>
      <p:sp>
        <p:nvSpPr>
          <p:cNvPr id="23" name="Titre 1">
            <a:extLst>
              <a:ext uri="{FF2B5EF4-FFF2-40B4-BE49-F238E27FC236}">
                <a16:creationId xmlns:a16="http://schemas.microsoft.com/office/drawing/2014/main" id="{2DA80BB7-4DC8-B045-AA11-206B877C3B04}"/>
              </a:ext>
            </a:extLst>
          </p:cNvPr>
          <p:cNvSpPr txBox="1">
            <a:spLocks/>
          </p:cNvSpPr>
          <p:nvPr/>
        </p:nvSpPr>
        <p:spPr>
          <a:xfrm>
            <a:off x="734055" y="3178225"/>
            <a:ext cx="3655355" cy="193764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Le nombre de personnes en situation de dépendance va doubler. </a:t>
            </a:r>
          </a:p>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Un déficit des structures d’accueil qui entraîne déjà une pénurie.</a:t>
            </a:r>
          </a:p>
        </p:txBody>
      </p:sp>
      <p:grpSp>
        <p:nvGrpSpPr>
          <p:cNvPr id="40" name="Groupe 39">
            <a:extLst>
              <a:ext uri="{FF2B5EF4-FFF2-40B4-BE49-F238E27FC236}">
                <a16:creationId xmlns:a16="http://schemas.microsoft.com/office/drawing/2014/main" id="{82FD6A37-25D4-BC47-84BB-F639C97B5CC0}"/>
              </a:ext>
            </a:extLst>
          </p:cNvPr>
          <p:cNvGrpSpPr/>
          <p:nvPr/>
        </p:nvGrpSpPr>
        <p:grpSpPr>
          <a:xfrm>
            <a:off x="552920" y="217967"/>
            <a:ext cx="1246921" cy="963386"/>
            <a:chOff x="1043769" y="1796899"/>
            <a:chExt cx="4264278" cy="3437165"/>
          </a:xfrm>
        </p:grpSpPr>
        <p:sp>
          <p:nvSpPr>
            <p:cNvPr id="41" name="Ellipse 40">
              <a:extLst>
                <a:ext uri="{FF2B5EF4-FFF2-40B4-BE49-F238E27FC236}">
                  <a16:creationId xmlns:a16="http://schemas.microsoft.com/office/drawing/2014/main" id="{5ED2C3B0-1D65-9542-95C1-C1D2C4B7FF77}"/>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descr="Une image contenant lampe, lumière&#10;&#10;Description générée automatiquement">
              <a:extLst>
                <a:ext uri="{FF2B5EF4-FFF2-40B4-BE49-F238E27FC236}">
                  <a16:creationId xmlns:a16="http://schemas.microsoft.com/office/drawing/2014/main" id="{9B031597-0220-C247-A639-BB006F235B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50" name="Titre 1">
            <a:extLst>
              <a:ext uri="{FF2B5EF4-FFF2-40B4-BE49-F238E27FC236}">
                <a16:creationId xmlns:a16="http://schemas.microsoft.com/office/drawing/2014/main" id="{A1E0F30E-0B0B-7445-A787-D8DCC725169D}"/>
              </a:ext>
            </a:extLst>
          </p:cNvPr>
          <p:cNvSpPr txBox="1">
            <a:spLocks/>
          </p:cNvSpPr>
          <p:nvPr/>
        </p:nvSpPr>
        <p:spPr>
          <a:xfrm>
            <a:off x="5114225" y="5377361"/>
            <a:ext cx="6274081" cy="77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050" b="1" dirty="0">
                <a:solidFill>
                  <a:srgbClr val="000E47"/>
                </a:solidFill>
                <a:latin typeface="Calibri" panose="020F0502020204030204" pitchFamily="34" charset="0"/>
                <a:ea typeface="Roboto" panose="02000000000000000000" pitchFamily="2" charset="0"/>
                <a:cs typeface="Calibri" panose="020F0502020204030204" pitchFamily="34" charset="0"/>
              </a:rPr>
              <a:t>Sources : </a:t>
            </a:r>
          </a:p>
          <a:p>
            <a:pPr marL="171450" indent="-171450">
              <a:lnSpc>
                <a:spcPct val="150000"/>
              </a:lnSpc>
              <a:spcAft>
                <a:spcPts val="30"/>
              </a:spcAft>
              <a:buFont typeface="Arial" panose="020B0604020202020204" pitchFamily="34" charset="0"/>
              <a:buChar char="•"/>
            </a:pPr>
            <a:r>
              <a:rPr lang="fr-FR" sz="1050" b="1" dirty="0">
                <a:solidFill>
                  <a:srgbClr val="000E47"/>
                </a:solidFill>
                <a:latin typeface="Calibri" panose="020F0502020204030204" pitchFamily="34" charset="0"/>
                <a:ea typeface="Roboto" panose="02000000000000000000" pitchFamily="2" charset="0"/>
                <a:cs typeface="Calibri" panose="020F0502020204030204" pitchFamily="34" charset="0"/>
              </a:rPr>
              <a:t>Étude </a:t>
            </a:r>
            <a:r>
              <a:rPr lang="fr-FR" sz="105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5"/>
              </a:rPr>
              <a:t>« La France face à la pénurie de maisons de retraite », par Cap Retraite, publiée en février 2014</a:t>
            </a:r>
            <a:endParaRPr lang="fr-FR" sz="1050" b="1" dirty="0">
              <a:solidFill>
                <a:srgbClr val="000E47"/>
              </a:solidFill>
              <a:latin typeface="Calibri" panose="020F0502020204030204" pitchFamily="34" charset="0"/>
              <a:ea typeface="Roboto" panose="02000000000000000000" pitchFamily="2" charset="0"/>
              <a:cs typeface="Calibri" panose="020F0502020204030204" pitchFamily="34" charset="0"/>
            </a:endParaRPr>
          </a:p>
          <a:p>
            <a:pPr marL="171450" indent="-171450">
              <a:lnSpc>
                <a:spcPct val="150000"/>
              </a:lnSpc>
              <a:spcAft>
                <a:spcPts val="30"/>
              </a:spcAft>
              <a:buFont typeface="Arial" panose="020B0604020202020204" pitchFamily="34" charset="0"/>
              <a:buChar char="•"/>
            </a:pPr>
            <a:r>
              <a:rPr lang="fr-FR" sz="1050" b="1" dirty="0">
                <a:solidFill>
                  <a:srgbClr val="000E47"/>
                </a:solidFill>
                <a:latin typeface="Calibri" panose="020F0502020204030204" pitchFamily="34" charset="0"/>
                <a:ea typeface="Roboto" panose="02000000000000000000" pitchFamily="2" charset="0"/>
                <a:cs typeface="Calibri" panose="020F0502020204030204" pitchFamily="34" charset="0"/>
              </a:rPr>
              <a:t>Prospectus  : 7.3.3.1 ADAPTATION DE LA SOCIETE AU VIEILLISSEMENT </a:t>
            </a:r>
          </a:p>
        </p:txBody>
      </p:sp>
      <p:pic>
        <p:nvPicPr>
          <p:cNvPr id="19" name="Image 18" descr="Une image contenant assis, signe, vert, alimentation&#10;&#10;Description générée automatiquement">
            <a:extLst>
              <a:ext uri="{FF2B5EF4-FFF2-40B4-BE49-F238E27FC236}">
                <a16:creationId xmlns:a16="http://schemas.microsoft.com/office/drawing/2014/main" id="{BB97979F-7B54-B147-9246-28A60A1535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20" name="Image 19" descr="Une image contenant alimentation, dessin&#10;&#10;Description générée automatiquement">
            <a:extLst>
              <a:ext uri="{FF2B5EF4-FFF2-40B4-BE49-F238E27FC236}">
                <a16:creationId xmlns:a16="http://schemas.microsoft.com/office/drawing/2014/main" id="{043505BD-A69F-6741-9D3C-287997A9025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21" name="Image 20">
            <a:extLst>
              <a:ext uri="{FF2B5EF4-FFF2-40B4-BE49-F238E27FC236}">
                <a16:creationId xmlns:a16="http://schemas.microsoft.com/office/drawing/2014/main" id="{9715508F-849E-FC47-A7C7-8049B77B77E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22" name="Image 21">
            <a:extLst>
              <a:ext uri="{FF2B5EF4-FFF2-40B4-BE49-F238E27FC236}">
                <a16:creationId xmlns:a16="http://schemas.microsoft.com/office/drawing/2014/main" id="{285213FE-9925-B74B-80E1-296F909187F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24" name="Image 23" descr="Une image contenant dessin&#10;&#10;Description générée automatiquement">
            <a:extLst>
              <a:ext uri="{FF2B5EF4-FFF2-40B4-BE49-F238E27FC236}">
                <a16:creationId xmlns:a16="http://schemas.microsoft.com/office/drawing/2014/main" id="{B8EA0807-CA67-7741-82BD-97C8087C63D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3054077072"/>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158DD-A9BC-8E4B-87C5-6BF5AF94EC08}"/>
              </a:ext>
            </a:extLst>
          </p:cNvPr>
          <p:cNvSpPr/>
          <p:nvPr/>
        </p:nvSpPr>
        <p:spPr>
          <a:xfrm>
            <a:off x="0" y="0"/>
            <a:ext cx="4629151" cy="6147707"/>
          </a:xfrm>
          <a:prstGeom prst="rect">
            <a:avLst/>
          </a:prstGeom>
          <a:solidFill>
            <a:srgbClr val="001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34" name="Titre 1">
            <a:extLst>
              <a:ext uri="{FF2B5EF4-FFF2-40B4-BE49-F238E27FC236}">
                <a16:creationId xmlns:a16="http://schemas.microsoft.com/office/drawing/2014/main" id="{15B9B170-C9FD-7C4B-8BEA-15AC5D3AB3D5}"/>
              </a:ext>
            </a:extLst>
          </p:cNvPr>
          <p:cNvSpPr txBox="1">
            <a:spLocks/>
          </p:cNvSpPr>
          <p:nvPr/>
        </p:nvSpPr>
        <p:spPr>
          <a:xfrm>
            <a:off x="262249" y="2398863"/>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3.    Raison du reste à charge</a:t>
            </a:r>
          </a:p>
        </p:txBody>
      </p:sp>
      <p:sp>
        <p:nvSpPr>
          <p:cNvPr id="23" name="Titre 1">
            <a:extLst>
              <a:ext uri="{FF2B5EF4-FFF2-40B4-BE49-F238E27FC236}">
                <a16:creationId xmlns:a16="http://schemas.microsoft.com/office/drawing/2014/main" id="{74AD2962-34A3-1947-84BC-537B0C9E0ED4}"/>
              </a:ext>
            </a:extLst>
          </p:cNvPr>
          <p:cNvSpPr txBox="1">
            <a:spLocks/>
          </p:cNvSpPr>
          <p:nvPr/>
        </p:nvSpPr>
        <p:spPr>
          <a:xfrm>
            <a:off x="730218" y="3026444"/>
            <a:ext cx="3775858" cy="126113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a:t>
            </a:r>
            <a:r>
              <a:rPr lang="fr-FR" sz="1600" dirty="0" err="1">
                <a:solidFill>
                  <a:schemeClr val="bg1"/>
                </a:solidFill>
                <a:latin typeface="Calibri" panose="020F0502020204030204" pitchFamily="34" charset="0"/>
                <a:ea typeface="Roboto" panose="02000000000000000000" pitchFamily="2" charset="0"/>
                <a:cs typeface="Calibri" panose="020F0502020204030204" pitchFamily="34" charset="0"/>
              </a:rPr>
              <a:t>Ehpad</a:t>
            </a: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 n’est pas gratuit. </a:t>
            </a:r>
          </a:p>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Le coût est le plus souvent à la charge des familles.</a:t>
            </a:r>
          </a:p>
        </p:txBody>
      </p:sp>
      <p:sp>
        <p:nvSpPr>
          <p:cNvPr id="26" name="Titre 1">
            <a:extLst>
              <a:ext uri="{FF2B5EF4-FFF2-40B4-BE49-F238E27FC236}">
                <a16:creationId xmlns:a16="http://schemas.microsoft.com/office/drawing/2014/main" id="{E2104F84-AC60-AA4B-B044-50BC16F03B32}"/>
              </a:ext>
            </a:extLst>
          </p:cNvPr>
          <p:cNvSpPr txBox="1">
            <a:spLocks/>
          </p:cNvSpPr>
          <p:nvPr/>
        </p:nvSpPr>
        <p:spPr>
          <a:xfrm>
            <a:off x="4980157" y="5502265"/>
            <a:ext cx="6729243" cy="588463"/>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Sources :</a:t>
            </a:r>
            <a:endPar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2"/>
            </a:endParaRPr>
          </a:p>
          <a:p>
            <a:pPr>
              <a:lnSpc>
                <a:spcPct val="150000"/>
              </a:lnSpc>
              <a:spcAft>
                <a:spcPts val="30"/>
              </a:spcAft>
            </a:pP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Article </a:t>
            </a: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2"/>
              </a:rPr>
              <a:t>« La tarification des EHPAD en France : focus sur les systèmes actuels et tarifs appliqués »</a:t>
            </a: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  par DOSSIER FAMILIAL , Juillet 2019</a:t>
            </a:r>
          </a:p>
          <a:p>
            <a:pPr>
              <a:lnSpc>
                <a:spcPct val="150000"/>
              </a:lnSpc>
              <a:spcAft>
                <a:spcPts val="30"/>
              </a:spcAft>
            </a:pP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 Prospectus : Chapitre  7.3.3.1 .  ADAPTATION DE LA SOCIETE AU VIEILLISSEMENT </a:t>
            </a:r>
          </a:p>
        </p:txBody>
      </p:sp>
      <p:sp>
        <p:nvSpPr>
          <p:cNvPr id="28" name="Titre 1">
            <a:extLst>
              <a:ext uri="{FF2B5EF4-FFF2-40B4-BE49-F238E27FC236}">
                <a16:creationId xmlns:a16="http://schemas.microsoft.com/office/drawing/2014/main" id="{F947020C-2618-CF4C-8AC6-28B0AAAAACF2}"/>
              </a:ext>
            </a:extLst>
          </p:cNvPr>
          <p:cNvSpPr txBox="1">
            <a:spLocks/>
          </p:cNvSpPr>
          <p:nvPr/>
        </p:nvSpPr>
        <p:spPr>
          <a:xfrm>
            <a:off x="5182071" y="367086"/>
            <a:ext cx="6144060" cy="181594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285750" indent="-285750">
              <a:lnSpc>
                <a:spcPct val="100000"/>
              </a:lnSpc>
              <a:spcAft>
                <a:spcPts val="600"/>
              </a:spcAft>
              <a:buFont typeface="Arial" panose="020B0604020202020204" pitchFamily="34" charset="0"/>
              <a:buChar char="•"/>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La </a:t>
            </a:r>
            <a:r>
              <a:rPr lang="fr-FR" sz="1400" b="1" dirty="0">
                <a:solidFill>
                  <a:srgbClr val="000D3B"/>
                </a:solidFill>
                <a:latin typeface="Calibri" panose="020F0502020204030204" pitchFamily="34" charset="0"/>
                <a:ea typeface="Roboto" panose="02000000000000000000" pitchFamily="2" charset="0"/>
                <a:cs typeface="Calibri" panose="020F0502020204030204" pitchFamily="34" charset="0"/>
              </a:rPr>
              <a:t>retraite</a:t>
            </a: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 </a:t>
            </a:r>
            <a:r>
              <a:rPr lang="fr-FR" sz="1400" b="1" dirty="0">
                <a:solidFill>
                  <a:srgbClr val="000D3B"/>
                </a:solidFill>
                <a:latin typeface="Calibri" panose="020F0502020204030204" pitchFamily="34" charset="0"/>
                <a:ea typeface="Roboto" panose="02000000000000000000" pitchFamily="2" charset="0"/>
                <a:cs typeface="Calibri" panose="020F0502020204030204" pitchFamily="34" charset="0"/>
              </a:rPr>
              <a:t>moyenne</a:t>
            </a: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 en France est de </a:t>
            </a:r>
            <a:r>
              <a:rPr lang="fr-FR" sz="1400" b="1" dirty="0">
                <a:solidFill>
                  <a:srgbClr val="000D3B"/>
                </a:solidFill>
                <a:latin typeface="Calibri" panose="020F0502020204030204" pitchFamily="34" charset="0"/>
                <a:ea typeface="Roboto" panose="02000000000000000000" pitchFamily="2" charset="0"/>
                <a:cs typeface="Calibri" panose="020F0502020204030204" pitchFamily="34" charset="0"/>
              </a:rPr>
              <a:t>1 496 €, </a:t>
            </a: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tous régimes confondus.</a:t>
            </a:r>
          </a:p>
          <a:p>
            <a:pPr marL="285750" indent="-285750">
              <a:lnSpc>
                <a:spcPct val="100000"/>
              </a:lnSpc>
              <a:spcAft>
                <a:spcPts val="600"/>
              </a:spcAft>
              <a:buFont typeface="Arial" panose="020B0604020202020204" pitchFamily="34" charset="0"/>
              <a:buChar char="•"/>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Le tarif hébergement moyen d’un EHPAD en France est de</a:t>
            </a:r>
            <a:r>
              <a:rPr lang="fr-FR" sz="1400" b="1" dirty="0">
                <a:solidFill>
                  <a:srgbClr val="000D3B"/>
                </a:solidFill>
                <a:latin typeface="Calibri" panose="020F0502020204030204" pitchFamily="34" charset="0"/>
                <a:ea typeface="Roboto" panose="02000000000000000000" pitchFamily="2" charset="0"/>
                <a:cs typeface="Calibri" panose="020F0502020204030204" pitchFamily="34" charset="0"/>
              </a:rPr>
              <a:t> 1 769 € par mois</a:t>
            </a: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 </a:t>
            </a:r>
          </a:p>
          <a:p>
            <a:pPr marL="285750" indent="-285750">
              <a:lnSpc>
                <a:spcPct val="100000"/>
              </a:lnSpc>
              <a:spcAft>
                <a:spcPts val="600"/>
              </a:spcAft>
              <a:buFont typeface="Arial" panose="020B0604020202020204" pitchFamily="34" charset="0"/>
              <a:buChar char="•"/>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Ce coût est nettement plus élevé à Paris (3 294 € par mois) et plus bas en Vendée </a:t>
            </a:r>
            <a:b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b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(1 342 € par mois).</a:t>
            </a:r>
          </a:p>
          <a:p>
            <a:pPr marL="285750" indent="-285750">
              <a:lnSpc>
                <a:spcPct val="100000"/>
              </a:lnSpc>
              <a:spcAft>
                <a:spcPts val="600"/>
              </a:spcAft>
              <a:buFont typeface="Arial" panose="020B0604020202020204" pitchFamily="34" charset="0"/>
              <a:buChar char="•"/>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Lorsque les revenus ne permettent pas l’accès à une maison de retraite proche de leur domicile, </a:t>
            </a:r>
            <a:r>
              <a:rPr lang="fr-FR" sz="1400" b="1" dirty="0">
                <a:solidFill>
                  <a:srgbClr val="000D3B"/>
                </a:solidFill>
                <a:latin typeface="Calibri" panose="020F0502020204030204" pitchFamily="34" charset="0"/>
                <a:ea typeface="Roboto" panose="02000000000000000000" pitchFamily="2" charset="0"/>
                <a:cs typeface="Calibri" panose="020F0502020204030204" pitchFamily="34" charset="0"/>
              </a:rPr>
              <a:t>les familles doivent faire le choix d’un éloignement géographique.</a:t>
            </a:r>
          </a:p>
        </p:txBody>
      </p:sp>
      <p:sp>
        <p:nvSpPr>
          <p:cNvPr id="25" name="Titre 1">
            <a:extLst>
              <a:ext uri="{FF2B5EF4-FFF2-40B4-BE49-F238E27FC236}">
                <a16:creationId xmlns:a16="http://schemas.microsoft.com/office/drawing/2014/main" id="{843ED2D2-62EA-C247-9EA6-FC3ED14B3A52}"/>
              </a:ext>
            </a:extLst>
          </p:cNvPr>
          <p:cNvSpPr txBox="1">
            <a:spLocks/>
          </p:cNvSpPr>
          <p:nvPr/>
        </p:nvSpPr>
        <p:spPr>
          <a:xfrm>
            <a:off x="8681659" y="6307712"/>
            <a:ext cx="2738772"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D3B"/>
                </a:solidFill>
                <a:latin typeface="Roboto" panose="02000000000000000000" pitchFamily="2" charset="0"/>
                <a:ea typeface="Roboto" panose="02000000000000000000" pitchFamily="2" charset="0"/>
              </a:rPr>
              <a:t>4.    Raison humaine</a:t>
            </a:r>
            <a:endParaRPr lang="fr-FR" sz="1400" b="1" dirty="0">
              <a:solidFill>
                <a:srgbClr val="000D3B"/>
              </a:solidFill>
              <a:latin typeface="Roboto Light" panose="02000000000000000000" pitchFamily="2" charset="0"/>
              <a:ea typeface="Roboto Light" panose="02000000000000000000" pitchFamily="2" charset="0"/>
            </a:endParaRPr>
          </a:p>
        </p:txBody>
      </p:sp>
      <p:sp>
        <p:nvSpPr>
          <p:cNvPr id="27" name="Titre 1">
            <a:extLst>
              <a:ext uri="{FF2B5EF4-FFF2-40B4-BE49-F238E27FC236}">
                <a16:creationId xmlns:a16="http://schemas.microsoft.com/office/drawing/2014/main" id="{DB102ED5-3F58-564E-8BD3-D2C433E3C818}"/>
              </a:ext>
            </a:extLst>
          </p:cNvPr>
          <p:cNvSpPr txBox="1">
            <a:spLocks/>
          </p:cNvSpPr>
          <p:nvPr/>
        </p:nvSpPr>
        <p:spPr>
          <a:xfrm>
            <a:off x="11326131" y="6307157"/>
            <a:ext cx="383269" cy="47583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1400" b="1" dirty="0">
                <a:solidFill>
                  <a:srgbClr val="000E47"/>
                </a:solidFill>
                <a:latin typeface="Roboto" panose="02000000000000000000" pitchFamily="2" charset="0"/>
                <a:ea typeface="Roboto" panose="02000000000000000000" pitchFamily="2" charset="0"/>
              </a:rPr>
              <a:t>&gt;</a:t>
            </a:r>
            <a:endParaRPr lang="fr-FR" sz="1400" b="1" dirty="0">
              <a:solidFill>
                <a:srgbClr val="000E47"/>
              </a:solidFill>
              <a:latin typeface="Roboto Light" panose="02000000000000000000" pitchFamily="2" charset="0"/>
              <a:ea typeface="Roboto Light" panose="02000000000000000000" pitchFamily="2" charset="0"/>
            </a:endParaRPr>
          </a:p>
        </p:txBody>
      </p:sp>
      <p:grpSp>
        <p:nvGrpSpPr>
          <p:cNvPr id="41" name="Groupe 40">
            <a:extLst>
              <a:ext uri="{FF2B5EF4-FFF2-40B4-BE49-F238E27FC236}">
                <a16:creationId xmlns:a16="http://schemas.microsoft.com/office/drawing/2014/main" id="{82CD772D-7B19-3A42-82F3-D2483D557840}"/>
              </a:ext>
            </a:extLst>
          </p:cNvPr>
          <p:cNvGrpSpPr/>
          <p:nvPr/>
        </p:nvGrpSpPr>
        <p:grpSpPr>
          <a:xfrm>
            <a:off x="552920" y="217967"/>
            <a:ext cx="1246921" cy="963386"/>
            <a:chOff x="1043769" y="1796899"/>
            <a:chExt cx="4264278" cy="3437165"/>
          </a:xfrm>
        </p:grpSpPr>
        <p:sp>
          <p:nvSpPr>
            <p:cNvPr id="42" name="Ellipse 41">
              <a:extLst>
                <a:ext uri="{FF2B5EF4-FFF2-40B4-BE49-F238E27FC236}">
                  <a16:creationId xmlns:a16="http://schemas.microsoft.com/office/drawing/2014/main" id="{991469B2-F71F-644D-BEC9-90097934B49F}"/>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descr="Une image contenant lampe, lumière&#10;&#10;Description générée automatiquement">
              <a:extLst>
                <a:ext uri="{FF2B5EF4-FFF2-40B4-BE49-F238E27FC236}">
                  <a16:creationId xmlns:a16="http://schemas.microsoft.com/office/drawing/2014/main" id="{74AE7472-E147-394E-9A25-CF3BB35311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51" name="Titre 1">
            <a:extLst>
              <a:ext uri="{FF2B5EF4-FFF2-40B4-BE49-F238E27FC236}">
                <a16:creationId xmlns:a16="http://schemas.microsoft.com/office/drawing/2014/main" id="{7173B6F4-0F32-B847-8575-E673D7D2FC38}"/>
              </a:ext>
            </a:extLst>
          </p:cNvPr>
          <p:cNvSpPr txBox="1">
            <a:spLocks/>
          </p:cNvSpPr>
          <p:nvPr/>
        </p:nvSpPr>
        <p:spPr>
          <a:xfrm>
            <a:off x="4980157" y="6090728"/>
            <a:ext cx="6057005" cy="21452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Article </a:t>
            </a: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4"/>
              </a:rPr>
              <a:t>« Le prix d’un Ehpad est 30 % plus cher que la retraite moyenne des seniors</a:t>
            </a: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 » par  LE FIGARO  2019 </a:t>
            </a:r>
          </a:p>
        </p:txBody>
      </p:sp>
      <p:pic>
        <p:nvPicPr>
          <p:cNvPr id="12" name="Image 11">
            <a:extLst>
              <a:ext uri="{FF2B5EF4-FFF2-40B4-BE49-F238E27FC236}">
                <a16:creationId xmlns:a16="http://schemas.microsoft.com/office/drawing/2014/main" id="{C5955D31-545F-A64A-B532-ADF3C37E6D5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14835" y="2183027"/>
            <a:ext cx="2891729" cy="3206607"/>
          </a:xfrm>
          <a:prstGeom prst="rect">
            <a:avLst/>
          </a:prstGeom>
        </p:spPr>
      </p:pic>
      <p:pic>
        <p:nvPicPr>
          <p:cNvPr id="19" name="Image 18" descr="Une image contenant assis, signe, vert, alimentation&#10;&#10;Description générée automatiquement">
            <a:extLst>
              <a:ext uri="{FF2B5EF4-FFF2-40B4-BE49-F238E27FC236}">
                <a16:creationId xmlns:a16="http://schemas.microsoft.com/office/drawing/2014/main" id="{10CD867B-DB9D-C442-AEAF-3F07C7C6CB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20" name="Image 19" descr="Une image contenant alimentation, dessin&#10;&#10;Description générée automatiquement">
            <a:extLst>
              <a:ext uri="{FF2B5EF4-FFF2-40B4-BE49-F238E27FC236}">
                <a16:creationId xmlns:a16="http://schemas.microsoft.com/office/drawing/2014/main" id="{8922DE48-249F-4544-BBDD-4CD6EBE084F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21" name="Image 20">
            <a:extLst>
              <a:ext uri="{FF2B5EF4-FFF2-40B4-BE49-F238E27FC236}">
                <a16:creationId xmlns:a16="http://schemas.microsoft.com/office/drawing/2014/main" id="{42827BE6-7871-D140-BC43-5D0115BCD02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22" name="Image 21">
            <a:extLst>
              <a:ext uri="{FF2B5EF4-FFF2-40B4-BE49-F238E27FC236}">
                <a16:creationId xmlns:a16="http://schemas.microsoft.com/office/drawing/2014/main" id="{6CC59684-356A-5A4E-8408-3180D60CF4A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24" name="Image 23" descr="Une image contenant dessin&#10;&#10;Description générée automatiquement">
            <a:extLst>
              <a:ext uri="{FF2B5EF4-FFF2-40B4-BE49-F238E27FC236}">
                <a16:creationId xmlns:a16="http://schemas.microsoft.com/office/drawing/2014/main" id="{530075C1-C231-4643-87B1-A9DA3E3B362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2878937890"/>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Image 6" descr="Une image contenant personne, intérieur, assis, table&#10;&#10;Description générée automatiquement">
            <a:extLst>
              <a:ext uri="{FF2B5EF4-FFF2-40B4-BE49-F238E27FC236}">
                <a16:creationId xmlns:a16="http://schemas.microsoft.com/office/drawing/2014/main" id="{D9977A49-26E4-A043-83CA-D31CE21A34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08348" y="0"/>
            <a:ext cx="4281910" cy="2854607"/>
          </a:xfrm>
          <a:prstGeom prst="rect">
            <a:avLst/>
          </a:prstGeom>
        </p:spPr>
      </p:pic>
      <p:sp>
        <p:nvSpPr>
          <p:cNvPr id="4" name="Rectangle 3">
            <a:extLst>
              <a:ext uri="{FF2B5EF4-FFF2-40B4-BE49-F238E27FC236}">
                <a16:creationId xmlns:a16="http://schemas.microsoft.com/office/drawing/2014/main" id="{3BE158DD-A9BC-8E4B-87C5-6BF5AF94EC08}"/>
              </a:ext>
            </a:extLst>
          </p:cNvPr>
          <p:cNvSpPr/>
          <p:nvPr/>
        </p:nvSpPr>
        <p:spPr>
          <a:xfrm>
            <a:off x="0" y="0"/>
            <a:ext cx="4629151" cy="6147707"/>
          </a:xfrm>
          <a:prstGeom prst="rect">
            <a:avLst/>
          </a:prstGeom>
          <a:solidFill>
            <a:srgbClr val="000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34" name="Titre 1">
            <a:extLst>
              <a:ext uri="{FF2B5EF4-FFF2-40B4-BE49-F238E27FC236}">
                <a16:creationId xmlns:a16="http://schemas.microsoft.com/office/drawing/2014/main" id="{15B9B170-C9FD-7C4B-8BEA-15AC5D3AB3D5}"/>
              </a:ext>
            </a:extLst>
          </p:cNvPr>
          <p:cNvSpPr txBox="1">
            <a:spLocks/>
          </p:cNvSpPr>
          <p:nvPr/>
        </p:nvSpPr>
        <p:spPr>
          <a:xfrm>
            <a:off x="271912" y="3145206"/>
            <a:ext cx="4281910"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4.    Raison humaine</a:t>
            </a:r>
          </a:p>
        </p:txBody>
      </p:sp>
      <p:sp>
        <p:nvSpPr>
          <p:cNvPr id="23" name="Titre 1">
            <a:extLst>
              <a:ext uri="{FF2B5EF4-FFF2-40B4-BE49-F238E27FC236}">
                <a16:creationId xmlns:a16="http://schemas.microsoft.com/office/drawing/2014/main" id="{74AD2962-34A3-1947-84BC-537B0C9E0ED4}"/>
              </a:ext>
            </a:extLst>
          </p:cNvPr>
          <p:cNvSpPr txBox="1">
            <a:spLocks/>
          </p:cNvSpPr>
          <p:nvPr/>
        </p:nvSpPr>
        <p:spPr>
          <a:xfrm>
            <a:off x="777964" y="3778943"/>
            <a:ext cx="3329246" cy="1261132"/>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600" dirty="0">
                <a:solidFill>
                  <a:schemeClr val="bg1"/>
                </a:solidFill>
                <a:latin typeface="Calibri" panose="020F0502020204030204" pitchFamily="34" charset="0"/>
                <a:ea typeface="Roboto" panose="02000000000000000000" pitchFamily="2" charset="0"/>
                <a:cs typeface="Calibri" panose="020F0502020204030204" pitchFamily="34" charset="0"/>
              </a:rPr>
              <a:t>Les personnes âgées veulent rester chez elles.</a:t>
            </a:r>
          </a:p>
        </p:txBody>
      </p:sp>
      <p:sp>
        <p:nvSpPr>
          <p:cNvPr id="26" name="Titre 1">
            <a:extLst>
              <a:ext uri="{FF2B5EF4-FFF2-40B4-BE49-F238E27FC236}">
                <a16:creationId xmlns:a16="http://schemas.microsoft.com/office/drawing/2014/main" id="{E2104F84-AC60-AA4B-B044-50BC16F03B32}"/>
              </a:ext>
            </a:extLst>
          </p:cNvPr>
          <p:cNvSpPr txBox="1">
            <a:spLocks/>
          </p:cNvSpPr>
          <p:nvPr/>
        </p:nvSpPr>
        <p:spPr>
          <a:xfrm>
            <a:off x="5110068" y="5567678"/>
            <a:ext cx="6531427" cy="93831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rPr>
              <a:t>Sources :</a:t>
            </a:r>
            <a:endParaRPr lang="fr-FR" sz="80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3"/>
            </a:endParaRPr>
          </a:p>
          <a:p>
            <a:pPr>
              <a:lnSpc>
                <a:spcPct val="150000"/>
              </a:lnSpc>
              <a:spcAft>
                <a:spcPts val="30"/>
              </a:spcAft>
            </a:pP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Article </a:t>
            </a: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3"/>
              </a:rPr>
              <a:t>« Même s'ils perdent leur autonomie, les seniors souhaitent vivre le plus longtemps possible chez eux »</a:t>
            </a: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 par La Vie Immo , 2018 </a:t>
            </a:r>
          </a:p>
          <a:p>
            <a:pPr>
              <a:lnSpc>
                <a:spcPct val="150000"/>
              </a:lnSpc>
              <a:spcAft>
                <a:spcPts val="30"/>
              </a:spcAft>
            </a:pP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Article  </a:t>
            </a: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hlinkClick r:id="rId4"/>
              </a:rPr>
              <a:t>« J’y suis, j’y reste ! » : ces personnes âgées qui disent non aux maisons de retraites  » </a:t>
            </a: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par le Nouvel Obs, 2013</a:t>
            </a:r>
          </a:p>
          <a:p>
            <a:pPr>
              <a:lnSpc>
                <a:spcPct val="150000"/>
              </a:lnSpc>
              <a:spcAft>
                <a:spcPts val="30"/>
              </a:spcAft>
            </a:pP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 Prospectus : Chapitre  7.3.3.1 .  ADAPTATION DE LA SOCIETE AU VIEILLISSEMENT </a:t>
            </a:r>
          </a:p>
          <a:p>
            <a:pPr>
              <a:lnSpc>
                <a:spcPct val="150000"/>
              </a:lnSpc>
              <a:spcAft>
                <a:spcPts val="30"/>
              </a:spcAft>
            </a:pPr>
            <a:endPar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endParaRPr>
          </a:p>
        </p:txBody>
      </p:sp>
      <p:sp>
        <p:nvSpPr>
          <p:cNvPr id="28" name="Titre 1">
            <a:extLst>
              <a:ext uri="{FF2B5EF4-FFF2-40B4-BE49-F238E27FC236}">
                <a16:creationId xmlns:a16="http://schemas.microsoft.com/office/drawing/2014/main" id="{F947020C-2618-CF4C-8AC6-28B0AAAAACF2}"/>
              </a:ext>
            </a:extLst>
          </p:cNvPr>
          <p:cNvSpPr txBox="1">
            <a:spLocks/>
          </p:cNvSpPr>
          <p:nvPr/>
        </p:nvSpPr>
        <p:spPr>
          <a:xfrm>
            <a:off x="5174608" y="3278660"/>
            <a:ext cx="6402348" cy="168051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285750" indent="-285750" algn="just">
              <a:lnSpc>
                <a:spcPct val="100000"/>
              </a:lnSpc>
              <a:spcAft>
                <a:spcPts val="600"/>
              </a:spcAft>
              <a:buFont typeface="Arial" panose="020B0604020202020204" pitchFamily="34" charset="0"/>
              <a:buChar char="•"/>
            </a:pPr>
            <a:r>
              <a:rPr lang="fr-FR" sz="1600" dirty="0">
                <a:solidFill>
                  <a:srgbClr val="000D3B"/>
                </a:solidFill>
                <a:latin typeface="Calibri" panose="020F0502020204030204" pitchFamily="34" charset="0"/>
                <a:ea typeface="Roboto" panose="02000000000000000000" pitchFamily="2" charset="0"/>
                <a:cs typeface="Calibri" panose="020F0502020204030204" pitchFamily="34" charset="0"/>
              </a:rPr>
              <a:t>Les personnes âgées souhaitent majoritairement vieillir à domicile</a:t>
            </a: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 Pour 90 % d’entre elles, le maintien à domicile est plébiscité.</a:t>
            </a:r>
          </a:p>
          <a:p>
            <a:pPr marL="285750" indent="-285750" algn="just">
              <a:lnSpc>
                <a:spcPct val="100000"/>
              </a:lnSpc>
              <a:spcAft>
                <a:spcPts val="600"/>
              </a:spcAft>
              <a:buFont typeface="Arial" panose="020B0604020202020204" pitchFamily="34" charset="0"/>
              <a:buChar char="•"/>
            </a:pP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L’adaptation du logement </a:t>
            </a:r>
            <a:r>
              <a:rPr lang="fr-FR" sz="1600" dirty="0">
                <a:solidFill>
                  <a:srgbClr val="000D3B"/>
                </a:solidFill>
                <a:latin typeface="Calibri" panose="020F0502020204030204" pitchFamily="34" charset="0"/>
                <a:ea typeface="Roboto" panose="02000000000000000000" pitchFamily="2" charset="0"/>
                <a:cs typeface="Calibri" panose="020F0502020204030204" pitchFamily="34" charset="0"/>
              </a:rPr>
              <a:t>est le principal frein pour un maintien à domicile optimal.</a:t>
            </a:r>
          </a:p>
          <a:p>
            <a:pPr marL="285750" indent="-285750" algn="just">
              <a:lnSpc>
                <a:spcPct val="100000"/>
              </a:lnSpc>
              <a:spcAft>
                <a:spcPts val="600"/>
              </a:spcAft>
              <a:buFont typeface="Arial" panose="020B0604020202020204" pitchFamily="34" charset="0"/>
              <a:buChar char="•"/>
            </a:pPr>
            <a:r>
              <a:rPr lang="fr-FR" sz="1600" b="1" dirty="0">
                <a:solidFill>
                  <a:srgbClr val="000D3B"/>
                </a:solidFill>
                <a:latin typeface="Calibri" panose="020F0502020204030204" pitchFamily="34" charset="0"/>
                <a:ea typeface="Roboto" panose="02000000000000000000" pitchFamily="2" charset="0"/>
                <a:cs typeface="Calibri" panose="020F0502020204030204" pitchFamily="34" charset="0"/>
              </a:rPr>
              <a:t>100% des personnes qui sollicitent le Viager Solidaire veulent vivre leurs dernières années chez elles. </a:t>
            </a:r>
          </a:p>
        </p:txBody>
      </p:sp>
      <p:grpSp>
        <p:nvGrpSpPr>
          <p:cNvPr id="41" name="Groupe 40">
            <a:extLst>
              <a:ext uri="{FF2B5EF4-FFF2-40B4-BE49-F238E27FC236}">
                <a16:creationId xmlns:a16="http://schemas.microsoft.com/office/drawing/2014/main" id="{3C6717C8-9F94-DE4F-8693-5F56969E714B}"/>
              </a:ext>
            </a:extLst>
          </p:cNvPr>
          <p:cNvGrpSpPr/>
          <p:nvPr/>
        </p:nvGrpSpPr>
        <p:grpSpPr>
          <a:xfrm>
            <a:off x="552920" y="217967"/>
            <a:ext cx="1246921" cy="963386"/>
            <a:chOff x="1043769" y="1796899"/>
            <a:chExt cx="4264278" cy="3437165"/>
          </a:xfrm>
        </p:grpSpPr>
        <p:sp>
          <p:nvSpPr>
            <p:cNvPr id="42" name="Ellipse 41">
              <a:extLst>
                <a:ext uri="{FF2B5EF4-FFF2-40B4-BE49-F238E27FC236}">
                  <a16:creationId xmlns:a16="http://schemas.microsoft.com/office/drawing/2014/main" id="{A087F2C2-0E98-0642-BF09-9C86F0C2DE04}"/>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descr="Une image contenant lampe, lumière&#10;&#10;Description générée automatiquement">
              <a:extLst>
                <a:ext uri="{FF2B5EF4-FFF2-40B4-BE49-F238E27FC236}">
                  <a16:creationId xmlns:a16="http://schemas.microsoft.com/office/drawing/2014/main" id="{6F4F0489-6961-7845-B558-348F42F4DDA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pic>
        <p:nvPicPr>
          <p:cNvPr id="16" name="Image 15" descr="Une image contenant assis, signe, vert, alimentation&#10;&#10;Description générée automatiquement">
            <a:extLst>
              <a:ext uri="{FF2B5EF4-FFF2-40B4-BE49-F238E27FC236}">
                <a16:creationId xmlns:a16="http://schemas.microsoft.com/office/drawing/2014/main" id="{F177D2CE-B49E-4C4F-8E81-C758DCAC23F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17" name="Image 16" descr="Une image contenant alimentation, dessin&#10;&#10;Description générée automatiquement">
            <a:extLst>
              <a:ext uri="{FF2B5EF4-FFF2-40B4-BE49-F238E27FC236}">
                <a16:creationId xmlns:a16="http://schemas.microsoft.com/office/drawing/2014/main" id="{1A59FDD0-1560-F642-B324-9B97938351A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18" name="Image 17">
            <a:extLst>
              <a:ext uri="{FF2B5EF4-FFF2-40B4-BE49-F238E27FC236}">
                <a16:creationId xmlns:a16="http://schemas.microsoft.com/office/drawing/2014/main" id="{82B5F7CC-8A8A-C14E-9D8D-5C87CCF6C3F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25" name="Image 24">
            <a:extLst>
              <a:ext uri="{FF2B5EF4-FFF2-40B4-BE49-F238E27FC236}">
                <a16:creationId xmlns:a16="http://schemas.microsoft.com/office/drawing/2014/main" id="{303BEF83-027F-EB46-8247-64E603FE698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27" name="Image 26" descr="Une image contenant dessin&#10;&#10;Description générée automatiquement">
            <a:extLst>
              <a:ext uri="{FF2B5EF4-FFF2-40B4-BE49-F238E27FC236}">
                <a16:creationId xmlns:a16="http://schemas.microsoft.com/office/drawing/2014/main" id="{ADA4AC75-09B5-B34F-AEC2-E216C3F187A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1630508056"/>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9977A49-26E4-A043-83CA-D31CE21A347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88657" y="23338"/>
            <a:ext cx="1321292" cy="1560581"/>
          </a:xfrm>
          <a:prstGeom prst="rect">
            <a:avLst/>
          </a:prstGeom>
        </p:spPr>
      </p:pic>
      <p:sp>
        <p:nvSpPr>
          <p:cNvPr id="4" name="Rectangle 3">
            <a:extLst>
              <a:ext uri="{FF2B5EF4-FFF2-40B4-BE49-F238E27FC236}">
                <a16:creationId xmlns:a16="http://schemas.microsoft.com/office/drawing/2014/main" id="{3BE158DD-A9BC-8E4B-87C5-6BF5AF94EC08}"/>
              </a:ext>
            </a:extLst>
          </p:cNvPr>
          <p:cNvSpPr/>
          <p:nvPr/>
        </p:nvSpPr>
        <p:spPr>
          <a:xfrm>
            <a:off x="0" y="-14392"/>
            <a:ext cx="4629151" cy="6147707"/>
          </a:xfrm>
          <a:prstGeom prst="rect">
            <a:avLst/>
          </a:prstGeom>
          <a:solidFill>
            <a:srgbClr val="001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34" name="Titre 1">
            <a:extLst>
              <a:ext uri="{FF2B5EF4-FFF2-40B4-BE49-F238E27FC236}">
                <a16:creationId xmlns:a16="http://schemas.microsoft.com/office/drawing/2014/main" id="{15B9B170-C9FD-7C4B-8BEA-15AC5D3AB3D5}"/>
              </a:ext>
            </a:extLst>
          </p:cNvPr>
          <p:cNvSpPr txBox="1">
            <a:spLocks/>
          </p:cNvSpPr>
          <p:nvPr/>
        </p:nvSpPr>
        <p:spPr>
          <a:xfrm>
            <a:off x="429266" y="1743833"/>
            <a:ext cx="2668075"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Hélène</a:t>
            </a:r>
          </a:p>
        </p:txBody>
      </p:sp>
      <p:sp>
        <p:nvSpPr>
          <p:cNvPr id="23" name="Titre 1">
            <a:extLst>
              <a:ext uri="{FF2B5EF4-FFF2-40B4-BE49-F238E27FC236}">
                <a16:creationId xmlns:a16="http://schemas.microsoft.com/office/drawing/2014/main" id="{74AD2962-34A3-1947-84BC-537B0C9E0ED4}"/>
              </a:ext>
            </a:extLst>
          </p:cNvPr>
          <p:cNvSpPr txBox="1">
            <a:spLocks/>
          </p:cNvSpPr>
          <p:nvPr/>
        </p:nvSpPr>
        <p:spPr>
          <a:xfrm>
            <a:off x="429265" y="2476626"/>
            <a:ext cx="3988117" cy="2495563"/>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400" b="1" dirty="0">
                <a:solidFill>
                  <a:schemeClr val="bg1"/>
                </a:solidFill>
                <a:latin typeface="Calibri" panose="020F0502020204030204" pitchFamily="34" charset="0"/>
                <a:ea typeface="Roboto" panose="02000000000000000000" pitchFamily="2" charset="0"/>
                <a:cs typeface="Calibri" panose="020F0502020204030204" pitchFamily="34" charset="0"/>
              </a:rPr>
              <a:t>Bénéficiaire du viager solidaire depuis 2017</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89 ans à Lyon 3</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Retraité </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GIR 3</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Pension de réversion 1400 €</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Logement de 90 m²</a:t>
            </a:r>
          </a:p>
        </p:txBody>
      </p:sp>
      <p:grpSp>
        <p:nvGrpSpPr>
          <p:cNvPr id="41" name="Groupe 40">
            <a:extLst>
              <a:ext uri="{FF2B5EF4-FFF2-40B4-BE49-F238E27FC236}">
                <a16:creationId xmlns:a16="http://schemas.microsoft.com/office/drawing/2014/main" id="{3C6717C8-9F94-DE4F-8693-5F56969E714B}"/>
              </a:ext>
            </a:extLst>
          </p:cNvPr>
          <p:cNvGrpSpPr/>
          <p:nvPr/>
        </p:nvGrpSpPr>
        <p:grpSpPr>
          <a:xfrm>
            <a:off x="552920" y="217967"/>
            <a:ext cx="1246921" cy="963386"/>
            <a:chOff x="1043769" y="1796899"/>
            <a:chExt cx="4264278" cy="3437165"/>
          </a:xfrm>
        </p:grpSpPr>
        <p:sp>
          <p:nvSpPr>
            <p:cNvPr id="42" name="Ellipse 41">
              <a:extLst>
                <a:ext uri="{FF2B5EF4-FFF2-40B4-BE49-F238E27FC236}">
                  <a16:creationId xmlns:a16="http://schemas.microsoft.com/office/drawing/2014/main" id="{A087F2C2-0E98-0642-BF09-9C86F0C2DE04}"/>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descr="Une image contenant lampe, lumière&#10;&#10;Description générée automatiquement">
              <a:extLst>
                <a:ext uri="{FF2B5EF4-FFF2-40B4-BE49-F238E27FC236}">
                  <a16:creationId xmlns:a16="http://schemas.microsoft.com/office/drawing/2014/main" id="{6F4F0489-6961-7845-B558-348F42F4DD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25" name="Titre 1">
            <a:extLst>
              <a:ext uri="{FF2B5EF4-FFF2-40B4-BE49-F238E27FC236}">
                <a16:creationId xmlns:a16="http://schemas.microsoft.com/office/drawing/2014/main" id="{D287E06E-3280-3742-AE52-50B716C7E87A}"/>
              </a:ext>
            </a:extLst>
          </p:cNvPr>
          <p:cNvSpPr txBox="1">
            <a:spLocks/>
          </p:cNvSpPr>
          <p:nvPr/>
        </p:nvSpPr>
        <p:spPr>
          <a:xfrm>
            <a:off x="5079334" y="2176508"/>
            <a:ext cx="6392230" cy="331207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lnSpc>
                <a:spcPct val="100000"/>
              </a:lnSpc>
              <a:spcAft>
                <a:spcPts val="600"/>
              </a:spcAft>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Hélène vit seule, et sa condition physique ne lui permet plus de se déplacer aussi souvent qu’elle le souhaiterait. </a:t>
            </a:r>
          </a:p>
          <a:p>
            <a:pPr algn="just">
              <a:lnSpc>
                <a:spcPct val="100000"/>
              </a:lnSpc>
              <a:spcAft>
                <a:spcPts val="600"/>
              </a:spcAft>
            </a:pPr>
            <a:endPar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endParaRPr>
          </a:p>
          <a:p>
            <a:pPr algn="just">
              <a:lnSpc>
                <a:spcPct val="100000"/>
              </a:lnSpc>
              <a:spcAft>
                <a:spcPts val="600"/>
              </a:spcAft>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Du haut de ses 89 ans, Hélène conserve un sens d’écoute, d’empathie et de patience exceptionnelles, malgré une surdité de plus en plus prononcée. </a:t>
            </a:r>
          </a:p>
          <a:p>
            <a:pPr algn="just">
              <a:lnSpc>
                <a:spcPct val="100000"/>
              </a:lnSpc>
              <a:spcAft>
                <a:spcPts val="600"/>
              </a:spcAft>
            </a:pPr>
            <a:endPar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endParaRPr>
          </a:p>
          <a:p>
            <a:pPr algn="just">
              <a:lnSpc>
                <a:spcPct val="100000"/>
              </a:lnSpc>
              <a:spcAft>
                <a:spcPts val="600"/>
              </a:spcAft>
            </a:pPr>
            <a:r>
              <a:rPr lang="fr-FR" sz="1400" dirty="0">
                <a:solidFill>
                  <a:srgbClr val="000D3B"/>
                </a:solidFill>
                <a:latin typeface="Calibri" panose="020F0502020204030204" pitchFamily="34" charset="0"/>
                <a:ea typeface="Roboto" panose="02000000000000000000" pitchFamily="2" charset="0"/>
                <a:cs typeface="Calibri" panose="020F0502020204030204" pitchFamily="34" charset="0"/>
              </a:rPr>
              <a:t>Un accident domestique la décide à prioriser sa sécurité et son suivi à son domicile, qu’elle occupe depuis 35 ans maintenant. Face à la charge financière que représente le maintien à domicile, Hélène nous contacte pour l’accompagner dans son projet.</a:t>
            </a:r>
          </a:p>
        </p:txBody>
      </p:sp>
      <p:sp>
        <p:nvSpPr>
          <p:cNvPr id="17" name="Rectangle 16">
            <a:extLst>
              <a:ext uri="{FF2B5EF4-FFF2-40B4-BE49-F238E27FC236}">
                <a16:creationId xmlns:a16="http://schemas.microsoft.com/office/drawing/2014/main" id="{9FD953EA-DFF7-844C-AF8D-72CB7764CBD7}"/>
              </a:ext>
            </a:extLst>
          </p:cNvPr>
          <p:cNvSpPr/>
          <p:nvPr/>
        </p:nvSpPr>
        <p:spPr>
          <a:xfrm>
            <a:off x="3783950" y="5863123"/>
            <a:ext cx="7531921" cy="497572"/>
          </a:xfrm>
          <a:prstGeom prst="rect">
            <a:avLst/>
          </a:prstGeom>
        </p:spPr>
        <p:txBody>
          <a:bodyPr wrap="square">
            <a:spAutoFit/>
          </a:bodyPr>
          <a:lstStyle/>
          <a:p>
            <a:pPr lvl="3">
              <a:spcBef>
                <a:spcPts val="1000"/>
              </a:spcBef>
            </a:pP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Source :</a:t>
            </a:r>
          </a:p>
          <a:p>
            <a:pPr lvl="3">
              <a:spcBef>
                <a:spcPts val="1000"/>
              </a:spcBef>
            </a:pP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Prospectus : Chapitre </a:t>
            </a:r>
            <a:r>
              <a:rPr lang="fr-FR" sz="900" b="1" cap="all" spc="50" dirty="0">
                <a:solidFill>
                  <a:srgbClr val="000000"/>
                </a:solidFill>
                <a:latin typeface="Calibri" panose="020F0502020204030204" pitchFamily="34" charset="0"/>
                <a:ea typeface="Times New Roman" panose="02020603050405020304" pitchFamily="18" charset="0"/>
              </a:rPr>
              <a:t>7.3.5.1 Exemple de circulation de fonds investis en Parts Sociales </a:t>
            </a:r>
            <a:endParaRPr lang="fr-FR" sz="900" b="1" cap="all" spc="50" dirty="0">
              <a:solidFill>
                <a:srgbClr val="2E74B5"/>
              </a:solidFill>
              <a:effectLst/>
              <a:latin typeface="Times New Roman" panose="02020603050405020304" pitchFamily="18" charset="0"/>
              <a:ea typeface="Times New Roman" panose="02020603050405020304" pitchFamily="18" charset="0"/>
            </a:endParaRPr>
          </a:p>
        </p:txBody>
      </p:sp>
      <p:pic>
        <p:nvPicPr>
          <p:cNvPr id="16" name="Image 15" descr="Une image contenant assis, signe, vert, alimentation&#10;&#10;Description générée automatiquement">
            <a:extLst>
              <a:ext uri="{FF2B5EF4-FFF2-40B4-BE49-F238E27FC236}">
                <a16:creationId xmlns:a16="http://schemas.microsoft.com/office/drawing/2014/main" id="{E4A06E59-5097-004B-9FCF-80BF36F61F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18" name="Image 17" descr="Une image contenant alimentation, dessin&#10;&#10;Description générée automatiquement">
            <a:extLst>
              <a:ext uri="{FF2B5EF4-FFF2-40B4-BE49-F238E27FC236}">
                <a16:creationId xmlns:a16="http://schemas.microsoft.com/office/drawing/2014/main" id="{00CB6B36-7AAE-3F4B-8C22-A34EC60ADB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26" name="Image 25">
            <a:extLst>
              <a:ext uri="{FF2B5EF4-FFF2-40B4-BE49-F238E27FC236}">
                <a16:creationId xmlns:a16="http://schemas.microsoft.com/office/drawing/2014/main" id="{16FF1523-3274-2F41-B6BE-DED5F7ADD80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27" name="Image 26">
            <a:extLst>
              <a:ext uri="{FF2B5EF4-FFF2-40B4-BE49-F238E27FC236}">
                <a16:creationId xmlns:a16="http://schemas.microsoft.com/office/drawing/2014/main" id="{4DCBDDE1-4863-ED42-A97A-AC534882499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28" name="Image 27" descr="Une image contenant dessin&#10;&#10;Description générée automatiquement">
            <a:extLst>
              <a:ext uri="{FF2B5EF4-FFF2-40B4-BE49-F238E27FC236}">
                <a16:creationId xmlns:a16="http://schemas.microsoft.com/office/drawing/2014/main" id="{6B2F357F-5499-EA49-8C72-BACFCBD0833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185162339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158DD-A9BC-8E4B-87C5-6BF5AF94EC08}"/>
              </a:ext>
            </a:extLst>
          </p:cNvPr>
          <p:cNvSpPr/>
          <p:nvPr/>
        </p:nvSpPr>
        <p:spPr>
          <a:xfrm>
            <a:off x="0" y="0"/>
            <a:ext cx="4652237" cy="6147707"/>
          </a:xfrm>
          <a:prstGeom prst="rect">
            <a:avLst/>
          </a:prstGeom>
          <a:solidFill>
            <a:srgbClr val="00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schemeClr>
              </a:solidFill>
            </a:endParaRPr>
          </a:p>
        </p:txBody>
      </p:sp>
      <p:sp>
        <p:nvSpPr>
          <p:cNvPr id="34" name="Titre 1">
            <a:extLst>
              <a:ext uri="{FF2B5EF4-FFF2-40B4-BE49-F238E27FC236}">
                <a16:creationId xmlns:a16="http://schemas.microsoft.com/office/drawing/2014/main" id="{15B9B170-C9FD-7C4B-8BEA-15AC5D3AB3D5}"/>
              </a:ext>
            </a:extLst>
          </p:cNvPr>
          <p:cNvSpPr txBox="1">
            <a:spLocks/>
          </p:cNvSpPr>
          <p:nvPr/>
        </p:nvSpPr>
        <p:spPr>
          <a:xfrm>
            <a:off x="465803" y="2144791"/>
            <a:ext cx="2668075" cy="62758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50000"/>
              </a:lnSpc>
              <a:spcAft>
                <a:spcPts val="30"/>
              </a:spcAft>
            </a:pPr>
            <a:r>
              <a:rPr lang="fr-FR" sz="2200" b="1" dirty="0">
                <a:solidFill>
                  <a:schemeClr val="bg1"/>
                </a:solidFill>
                <a:latin typeface="Calibri" panose="020F0502020204030204" pitchFamily="34" charset="0"/>
                <a:ea typeface="Roboto" panose="02000000000000000000" pitchFamily="2" charset="0"/>
                <a:cs typeface="Calibri" panose="020F0502020204030204" pitchFamily="34" charset="0"/>
              </a:rPr>
              <a:t>Hélène</a:t>
            </a:r>
          </a:p>
        </p:txBody>
      </p:sp>
      <p:sp>
        <p:nvSpPr>
          <p:cNvPr id="23" name="Titre 1">
            <a:extLst>
              <a:ext uri="{FF2B5EF4-FFF2-40B4-BE49-F238E27FC236}">
                <a16:creationId xmlns:a16="http://schemas.microsoft.com/office/drawing/2014/main" id="{74AD2962-34A3-1947-84BC-537B0C9E0ED4}"/>
              </a:ext>
            </a:extLst>
          </p:cNvPr>
          <p:cNvSpPr txBox="1">
            <a:spLocks/>
          </p:cNvSpPr>
          <p:nvPr/>
        </p:nvSpPr>
        <p:spPr>
          <a:xfrm>
            <a:off x="465802" y="2958774"/>
            <a:ext cx="3988117" cy="293082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100000"/>
              </a:lnSpc>
              <a:spcAft>
                <a:spcPts val="600"/>
              </a:spcAft>
            </a:pPr>
            <a:r>
              <a:rPr lang="fr-FR" sz="1400" b="1" dirty="0">
                <a:solidFill>
                  <a:schemeClr val="bg1"/>
                </a:solidFill>
                <a:latin typeface="Calibri" panose="020F0502020204030204" pitchFamily="34" charset="0"/>
                <a:ea typeface="Roboto" panose="02000000000000000000" pitchFamily="2" charset="0"/>
                <a:cs typeface="Calibri" panose="020F0502020204030204" pitchFamily="34" charset="0"/>
              </a:rPr>
              <a:t>Bénéficiaire du viager solidaire depuis 2017</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89 ans à Lyon 3 et retraité </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GIR 3</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Pension de réversion 1400 €</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90 m²</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Valeur vénale libre du logement : </a:t>
            </a:r>
            <a:r>
              <a:rPr lang="fr-FR" sz="1400" b="1" dirty="0">
                <a:solidFill>
                  <a:schemeClr val="bg1"/>
                </a:solidFill>
                <a:latin typeface="Calibri" panose="020F0502020204030204" pitchFamily="34" charset="0"/>
                <a:ea typeface="Roboto" panose="02000000000000000000" pitchFamily="2" charset="0"/>
                <a:cs typeface="Calibri" panose="020F0502020204030204" pitchFamily="34" charset="0"/>
              </a:rPr>
              <a:t>190 000 €</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DUH : </a:t>
            </a:r>
            <a:r>
              <a:rPr lang="fr-FR" sz="1400" b="1" dirty="0">
                <a:solidFill>
                  <a:schemeClr val="bg1"/>
                </a:solidFill>
                <a:latin typeface="Calibri" panose="020F0502020204030204" pitchFamily="34" charset="0"/>
                <a:ea typeface="Roboto" panose="02000000000000000000" pitchFamily="2" charset="0"/>
                <a:cs typeface="Calibri" panose="020F0502020204030204" pitchFamily="34" charset="0"/>
              </a:rPr>
              <a:t>59 850 €</a:t>
            </a:r>
          </a:p>
          <a:p>
            <a:pPr marL="285750" indent="-285750">
              <a:lnSpc>
                <a:spcPct val="100000"/>
              </a:lnSpc>
              <a:spcAft>
                <a:spcPts val="600"/>
              </a:spcAft>
              <a:buFont typeface="Arial" panose="020B0604020202020204" pitchFamily="34" charset="0"/>
              <a:buChar char="•"/>
            </a:pPr>
            <a:r>
              <a:rPr lang="fr-FR" sz="1400" dirty="0">
                <a:solidFill>
                  <a:schemeClr val="bg1"/>
                </a:solidFill>
                <a:latin typeface="Calibri" panose="020F0502020204030204" pitchFamily="34" charset="0"/>
                <a:ea typeface="Roboto" panose="02000000000000000000" pitchFamily="2" charset="0"/>
                <a:cs typeface="Calibri" panose="020F0502020204030204" pitchFamily="34" charset="0"/>
              </a:rPr>
              <a:t>Valeur occupée : </a:t>
            </a:r>
            <a:r>
              <a:rPr lang="fr-FR" sz="1400" b="1" dirty="0">
                <a:solidFill>
                  <a:schemeClr val="bg1"/>
                </a:solidFill>
                <a:latin typeface="Calibri" panose="020F0502020204030204" pitchFamily="34" charset="0"/>
                <a:ea typeface="Roboto" panose="02000000000000000000" pitchFamily="2" charset="0"/>
                <a:cs typeface="Calibri" panose="020F0502020204030204" pitchFamily="34" charset="0"/>
              </a:rPr>
              <a:t>130 150 € </a:t>
            </a:r>
          </a:p>
          <a:p>
            <a:pPr>
              <a:lnSpc>
                <a:spcPct val="100000"/>
              </a:lnSpc>
              <a:spcAft>
                <a:spcPts val="600"/>
              </a:spcAft>
            </a:pPr>
            <a:endParaRPr lang="fr-FR" sz="110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grpSp>
        <p:nvGrpSpPr>
          <p:cNvPr id="41" name="Groupe 40">
            <a:extLst>
              <a:ext uri="{FF2B5EF4-FFF2-40B4-BE49-F238E27FC236}">
                <a16:creationId xmlns:a16="http://schemas.microsoft.com/office/drawing/2014/main" id="{3C6717C8-9F94-DE4F-8693-5F56969E714B}"/>
              </a:ext>
            </a:extLst>
          </p:cNvPr>
          <p:cNvGrpSpPr/>
          <p:nvPr/>
        </p:nvGrpSpPr>
        <p:grpSpPr>
          <a:xfrm>
            <a:off x="549328" y="193802"/>
            <a:ext cx="1246921" cy="963386"/>
            <a:chOff x="1043769" y="1796899"/>
            <a:chExt cx="4264278" cy="3437165"/>
          </a:xfrm>
        </p:grpSpPr>
        <p:sp>
          <p:nvSpPr>
            <p:cNvPr id="42" name="Ellipse 41">
              <a:extLst>
                <a:ext uri="{FF2B5EF4-FFF2-40B4-BE49-F238E27FC236}">
                  <a16:creationId xmlns:a16="http://schemas.microsoft.com/office/drawing/2014/main" id="{A087F2C2-0E98-0642-BF09-9C86F0C2DE04}"/>
                </a:ext>
              </a:extLst>
            </p:cNvPr>
            <p:cNvSpPr/>
            <p:nvPr/>
          </p:nvSpPr>
          <p:spPr>
            <a:xfrm>
              <a:off x="1457325" y="1796899"/>
              <a:ext cx="3437165" cy="3437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descr="Une image contenant lampe, lumière&#10;&#10;Description générée automatiquement">
              <a:extLst>
                <a:ext uri="{FF2B5EF4-FFF2-40B4-BE49-F238E27FC236}">
                  <a16:creationId xmlns:a16="http://schemas.microsoft.com/office/drawing/2014/main" id="{6F4F0489-6961-7845-B558-348F42F4DD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769" y="1850554"/>
              <a:ext cx="4264278" cy="3329854"/>
            </a:xfrm>
            <a:prstGeom prst="rect">
              <a:avLst/>
            </a:prstGeom>
          </p:spPr>
        </p:pic>
      </p:grpSp>
      <p:sp>
        <p:nvSpPr>
          <p:cNvPr id="13" name="ZoneTexte 12">
            <a:extLst>
              <a:ext uri="{FF2B5EF4-FFF2-40B4-BE49-F238E27FC236}">
                <a16:creationId xmlns:a16="http://schemas.microsoft.com/office/drawing/2014/main" id="{9BCF20E1-9BD7-0349-B79B-B4A70C207D2D}"/>
              </a:ext>
            </a:extLst>
          </p:cNvPr>
          <p:cNvSpPr txBox="1"/>
          <p:nvPr/>
        </p:nvSpPr>
        <p:spPr>
          <a:xfrm>
            <a:off x="5004791" y="4230835"/>
            <a:ext cx="7131684" cy="2354491"/>
          </a:xfrm>
          <a:prstGeom prst="rect">
            <a:avLst/>
          </a:prstGeom>
          <a:noFill/>
        </p:spPr>
        <p:txBody>
          <a:bodyPr wrap="square" rtlCol="0">
            <a:spAutoFit/>
          </a:bodyPr>
          <a:lstStyle/>
          <a:p>
            <a:pPr algn="just"/>
            <a:r>
              <a:rPr lang="fr-FR" sz="1050" u="sng" dirty="0">
                <a:latin typeface="Calibri" panose="020F0502020204030204" pitchFamily="34" charset="0"/>
                <a:cs typeface="Calibri" panose="020F0502020204030204" pitchFamily="34" charset="0"/>
              </a:rPr>
              <a:t>Bouquet</a:t>
            </a:r>
            <a:r>
              <a:rPr lang="fr-FR" sz="1050" dirty="0">
                <a:latin typeface="Calibri" panose="020F0502020204030204" pitchFamily="34" charset="0"/>
                <a:cs typeface="Calibri" panose="020F0502020204030204" pitchFamily="34" charset="0"/>
              </a:rPr>
              <a:t> : Versement d’un capital initial non imposable au moment de la signature du contrat de vente d’un bien en viager. Il est librement déterminé entre crédirentier et débirentier.</a:t>
            </a:r>
          </a:p>
          <a:p>
            <a:pPr marL="171450" indent="-171450" algn="just">
              <a:buFont typeface="Arial" panose="020B0604020202020204" pitchFamily="34" charset="0"/>
              <a:buChar char="•"/>
            </a:pPr>
            <a:endParaRPr lang="fr-FR" sz="1050" dirty="0">
              <a:latin typeface="Calibri" panose="020F0502020204030204" pitchFamily="34" charset="0"/>
              <a:cs typeface="Calibri" panose="020F0502020204030204" pitchFamily="34" charset="0"/>
            </a:endParaRPr>
          </a:p>
          <a:p>
            <a:pPr algn="just"/>
            <a:r>
              <a:rPr lang="fr-FR" sz="1050" u="sng" dirty="0">
                <a:latin typeface="Calibri" panose="020F0502020204030204" pitchFamily="34" charset="0"/>
                <a:cs typeface="Calibri" panose="020F0502020204030204" pitchFamily="34" charset="0"/>
              </a:rPr>
              <a:t>Rente</a:t>
            </a:r>
            <a:r>
              <a:rPr lang="fr-FR" sz="1050" dirty="0">
                <a:latin typeface="Calibri" panose="020F0502020204030204" pitchFamily="34" charset="0"/>
                <a:cs typeface="Calibri" panose="020F0502020204030204" pitchFamily="34" charset="0"/>
              </a:rPr>
              <a:t> : Revenu régulier et garanti jusqu’au décès des crédirentiers prévu contractuellement. </a:t>
            </a:r>
          </a:p>
          <a:p>
            <a:pPr algn="just"/>
            <a:endParaRPr lang="fr-FR" sz="1050" dirty="0">
              <a:latin typeface="Calibri" panose="020F0502020204030204" pitchFamily="34" charset="0"/>
              <a:cs typeface="Calibri" panose="020F0502020204030204" pitchFamily="34" charset="0"/>
            </a:endParaRPr>
          </a:p>
          <a:p>
            <a:pPr algn="just"/>
            <a:r>
              <a:rPr lang="fr-FR" sz="1050" u="sng" dirty="0">
                <a:latin typeface="Calibri" panose="020F0502020204030204" pitchFamily="34" charset="0"/>
                <a:cs typeface="Calibri" panose="020F0502020204030204" pitchFamily="34" charset="0"/>
              </a:rPr>
              <a:t>DUH</a:t>
            </a:r>
            <a:r>
              <a:rPr lang="fr-FR" sz="1050" dirty="0">
                <a:latin typeface="Calibri" panose="020F0502020204030204" pitchFamily="34" charset="0"/>
                <a:cs typeface="Calibri" panose="020F0502020204030204" pitchFamily="34" charset="0"/>
              </a:rPr>
              <a:t> : Le Droit d’Usage et d’Habitation est déterminé et pris en compte, avec le bouquet et les rentes estimées sur une durée de vie moyenne du crédirentier, afin de composer les éléments constituant la valeur d’acquisition des logements par la SCIC. Cette valeur d’acquisition est, sauf mauvaise estimation du DUH et des rentes, conforme au marché. La valeur du DUH est retranchée de la valeur du logement « libre » afin d’obtenir le prix d’achat « occupé » du logement du Bénéficiaire. Lorsque la Société revend le logement suite au décès du Bénéficiaire, le logement est vendu « libre » c’est-à-dire pour un prix de vente non décoté d’un quelconque DUH tel que celui qui a été pris en compte lors de l’achat du logement « occupé » par la Société.</a:t>
            </a:r>
          </a:p>
          <a:p>
            <a:pPr algn="just"/>
            <a:endParaRPr lang="fr-FR" sz="1050" dirty="0">
              <a:latin typeface="Calibri" panose="020F0502020204030204" pitchFamily="34" charset="0"/>
              <a:cs typeface="Calibri" panose="020F0502020204030204" pitchFamily="34" charset="0"/>
            </a:endParaRPr>
          </a:p>
          <a:p>
            <a:pPr algn="just"/>
            <a:r>
              <a:rPr lang="fr-FR" sz="1050" u="sng" dirty="0">
                <a:latin typeface="Calibri" panose="020F0502020204030204" pitchFamily="34" charset="0"/>
                <a:cs typeface="Calibri" panose="020F0502020204030204" pitchFamily="34" charset="0"/>
              </a:rPr>
              <a:t>Financement des charges liées à la dépendance</a:t>
            </a:r>
            <a:r>
              <a:rPr lang="fr-FR" sz="1050" dirty="0">
                <a:latin typeface="Calibri" panose="020F0502020204030204" pitchFamily="34" charset="0"/>
                <a:cs typeface="Calibri" panose="020F0502020204030204" pitchFamily="34" charset="0"/>
              </a:rPr>
              <a:t> : ce financement reste à la charge des crédirentiers.</a:t>
            </a:r>
            <a:endParaRPr lang="en-US" sz="1050" dirty="0">
              <a:latin typeface="Calibri" panose="020F0502020204030204" pitchFamily="34" charset="0"/>
              <a:cs typeface="Calibri" panose="020F0502020204030204" pitchFamily="34" charset="0"/>
            </a:endParaRPr>
          </a:p>
          <a:p>
            <a:pPr algn="just"/>
            <a:endParaRPr lang="fr-FR" sz="105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4C22539-4038-E24B-B4E8-6E1A18259924}"/>
              </a:ext>
            </a:extLst>
          </p:cNvPr>
          <p:cNvSpPr/>
          <p:nvPr/>
        </p:nvSpPr>
        <p:spPr>
          <a:xfrm>
            <a:off x="3694352" y="6411954"/>
            <a:ext cx="7782998" cy="369332"/>
          </a:xfrm>
          <a:prstGeom prst="rect">
            <a:avLst/>
          </a:prstGeom>
        </p:spPr>
        <p:txBody>
          <a:bodyPr wrap="square">
            <a:spAutoFit/>
          </a:bodyPr>
          <a:lstStyle/>
          <a:p>
            <a:pPr lvl="3">
              <a:spcBef>
                <a:spcPts val="1000"/>
              </a:spcBef>
            </a:pP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Source :</a:t>
            </a:r>
            <a:b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br>
            <a:r>
              <a:rPr lang="fr-FR" sz="900" b="1" dirty="0">
                <a:solidFill>
                  <a:srgbClr val="000E47"/>
                </a:solidFill>
                <a:latin typeface="Calibri" panose="020F0502020204030204" pitchFamily="34" charset="0"/>
                <a:ea typeface="Roboto" panose="02000000000000000000" pitchFamily="2" charset="0"/>
                <a:cs typeface="Calibri" panose="020F0502020204030204" pitchFamily="34" charset="0"/>
              </a:rPr>
              <a:t>Prospectus : Chapitre </a:t>
            </a:r>
            <a:r>
              <a:rPr lang="fr-FR" sz="900" b="1" cap="all" spc="50" dirty="0">
                <a:solidFill>
                  <a:srgbClr val="000000"/>
                </a:solidFill>
                <a:latin typeface="Calibri" panose="020F0502020204030204" pitchFamily="34" charset="0"/>
                <a:ea typeface="Times New Roman" panose="02020603050405020304" pitchFamily="18" charset="0"/>
              </a:rPr>
              <a:t>7.3.5.1 Exemple de circulation de fonds investis en Parts Sociales </a:t>
            </a:r>
            <a:endParaRPr lang="fr-FR" sz="900" b="1" cap="all" spc="50" dirty="0">
              <a:solidFill>
                <a:srgbClr val="2E74B5"/>
              </a:solidFill>
              <a:latin typeface="Times New Roman" panose="02020603050405020304" pitchFamily="18" charset="0"/>
              <a:ea typeface="Times New Roman" panose="02020603050405020304" pitchFamily="18" charset="0"/>
            </a:endParaRPr>
          </a:p>
        </p:txBody>
      </p:sp>
      <p:pic>
        <p:nvPicPr>
          <p:cNvPr id="26" name="Image 25">
            <a:extLst>
              <a:ext uri="{FF2B5EF4-FFF2-40B4-BE49-F238E27FC236}">
                <a16:creationId xmlns:a16="http://schemas.microsoft.com/office/drawing/2014/main" id="{C6EE1DCE-E7CC-6244-9609-1656416293A8}"/>
              </a:ext>
            </a:extLst>
          </p:cNvPr>
          <p:cNvPicPr/>
          <p:nvPr/>
        </p:nvPicPr>
        <p:blipFill>
          <a:blip r:embed="rId3"/>
          <a:srcRect/>
          <a:stretch/>
        </p:blipFill>
        <p:spPr bwMode="auto">
          <a:xfrm>
            <a:off x="4840215" y="92233"/>
            <a:ext cx="7052516" cy="4138602"/>
          </a:xfrm>
          <a:prstGeom prst="rect">
            <a:avLst/>
          </a:prstGeom>
          <a:noFill/>
        </p:spPr>
      </p:pic>
      <p:pic>
        <p:nvPicPr>
          <p:cNvPr id="16" name="Image 15" descr="Une image contenant assis, signe, vert, alimentation&#10;&#10;Description générée automatiquement">
            <a:extLst>
              <a:ext uri="{FF2B5EF4-FFF2-40B4-BE49-F238E27FC236}">
                <a16:creationId xmlns:a16="http://schemas.microsoft.com/office/drawing/2014/main" id="{B96E4F57-0440-6948-B57A-C0F435380B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865" y="6438306"/>
            <a:ext cx="1005841" cy="204521"/>
          </a:xfrm>
          <a:prstGeom prst="rect">
            <a:avLst/>
          </a:prstGeom>
        </p:spPr>
      </p:pic>
      <p:pic>
        <p:nvPicPr>
          <p:cNvPr id="17" name="Image 16" descr="Une image contenant alimentation, dessin&#10;&#10;Description générée automatiquement">
            <a:extLst>
              <a:ext uri="{FF2B5EF4-FFF2-40B4-BE49-F238E27FC236}">
                <a16:creationId xmlns:a16="http://schemas.microsoft.com/office/drawing/2014/main" id="{A48A70EE-31C0-2548-AAD4-765B47DE173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01547" y="6259308"/>
            <a:ext cx="527092" cy="483812"/>
          </a:xfrm>
          <a:prstGeom prst="rect">
            <a:avLst/>
          </a:prstGeom>
        </p:spPr>
      </p:pic>
      <p:pic>
        <p:nvPicPr>
          <p:cNvPr id="18" name="Image 17">
            <a:extLst>
              <a:ext uri="{FF2B5EF4-FFF2-40B4-BE49-F238E27FC236}">
                <a16:creationId xmlns:a16="http://schemas.microsoft.com/office/drawing/2014/main" id="{4E202A16-FA23-FE4D-8996-4E682D28AC0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09812" y="6279720"/>
            <a:ext cx="431575" cy="431575"/>
          </a:xfrm>
          <a:prstGeom prst="rect">
            <a:avLst/>
          </a:prstGeom>
        </p:spPr>
      </p:pic>
      <p:pic>
        <p:nvPicPr>
          <p:cNvPr id="25" name="Image 24">
            <a:extLst>
              <a:ext uri="{FF2B5EF4-FFF2-40B4-BE49-F238E27FC236}">
                <a16:creationId xmlns:a16="http://schemas.microsoft.com/office/drawing/2014/main" id="{A8A66E07-3007-AC41-8539-6347F17331A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55171" y="6226757"/>
            <a:ext cx="892171" cy="637067"/>
          </a:xfrm>
          <a:prstGeom prst="rect">
            <a:avLst/>
          </a:prstGeom>
        </p:spPr>
      </p:pic>
      <p:pic>
        <p:nvPicPr>
          <p:cNvPr id="27" name="Image 26" descr="Une image contenant dessin&#10;&#10;Description générée automatiquement">
            <a:extLst>
              <a:ext uri="{FF2B5EF4-FFF2-40B4-BE49-F238E27FC236}">
                <a16:creationId xmlns:a16="http://schemas.microsoft.com/office/drawing/2014/main" id="{1C9B0144-A072-1C46-8B22-CD3A2B471F3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52007" y="6179071"/>
            <a:ext cx="653810" cy="653810"/>
          </a:xfrm>
          <a:prstGeom prst="rect">
            <a:avLst/>
          </a:prstGeom>
        </p:spPr>
      </p:pic>
    </p:spTree>
    <p:extLst>
      <p:ext uri="{BB962C8B-B14F-4D97-AF65-F5344CB8AC3E}">
        <p14:creationId xmlns:p14="http://schemas.microsoft.com/office/powerpoint/2010/main" val="3007170010"/>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4582</Words>
  <Application>Microsoft Macintosh PowerPoint</Application>
  <PresentationFormat>Grand écran</PresentationFormat>
  <Paragraphs>259</Paragraphs>
  <Slides>18</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Roboto</vt:lpstr>
      <vt:lpstr>Arial</vt:lpstr>
      <vt:lpstr>SF Pro Display Light</vt:lpstr>
      <vt:lpstr>Calibri Light</vt:lpstr>
      <vt:lpstr>Tw Cen MT</vt:lpstr>
      <vt:lpstr>Times New Roman</vt:lpstr>
      <vt:lpstr>Calibri</vt:lpstr>
      <vt:lpstr>Roboto Light</vt:lpstr>
      <vt:lpstr>RetrospectVTI</vt:lpstr>
      <vt:lpstr>Économie solidaire du maintien au domicile SCIC LES 3 COLONNES</vt:lpstr>
      <vt:lpstr>Économie solidaire du maintien au domicile SCIC LES 3 COLONNES</vt:lpstr>
      <vt:lpstr>Bien vivre  et bien vieillir  chez soi</vt:lpstr>
      <vt:lpstr>Présentation PowerPoint</vt:lpstr>
      <vt:lpstr>Situation Macro-économique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Service Backoffice backoffice@3colonnes.org  04 78 47 70 15</vt:lpstr>
      <vt:lpstr>Économie solidaire du maintien au domicile SCIC  Les 3 Colonnes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Économie solidaire du maintien à domicile SCIC LES 3 COLONNES</dc:title>
  <cp:lastModifiedBy>Thomas EO</cp:lastModifiedBy>
  <cp:revision>46</cp:revision>
  <dcterms:modified xsi:type="dcterms:W3CDTF">2021-06-03T12:13:44Z</dcterms:modified>
</cp:coreProperties>
</file>